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9"/>
  </p:notesMasterIdLst>
  <p:sldIdLst>
    <p:sldId id="256" r:id="rId2"/>
    <p:sldId id="281" r:id="rId3"/>
    <p:sldId id="258" r:id="rId4"/>
    <p:sldId id="259" r:id="rId5"/>
    <p:sldId id="262" r:id="rId6"/>
    <p:sldId id="257" r:id="rId7"/>
    <p:sldId id="263" r:id="rId8"/>
    <p:sldId id="264" r:id="rId9"/>
    <p:sldId id="265" r:id="rId10"/>
    <p:sldId id="266" r:id="rId11"/>
    <p:sldId id="267" r:id="rId12"/>
    <p:sldId id="268" r:id="rId13"/>
    <p:sldId id="273" r:id="rId14"/>
    <p:sldId id="274" r:id="rId15"/>
    <p:sldId id="275" r:id="rId16"/>
    <p:sldId id="276" r:id="rId17"/>
    <p:sldId id="271" r:id="rId18"/>
    <p:sldId id="278" r:id="rId19"/>
    <p:sldId id="270" r:id="rId20"/>
    <p:sldId id="277" r:id="rId21"/>
    <p:sldId id="282" r:id="rId22"/>
    <p:sldId id="283" r:id="rId23"/>
    <p:sldId id="284" r:id="rId24"/>
    <p:sldId id="272" r:id="rId25"/>
    <p:sldId id="279" r:id="rId26"/>
    <p:sldId id="280"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9280D6-1793-A552-959D-640948F593AF}" v="59" dt="2022-03-11T03:30:16.403"/>
    <p1510:client id="{4EA594BC-A328-D6E8-A71B-E783EF44EC87}" v="140" dt="2022-03-12T03:47:03.108"/>
    <p1510:client id="{679697CD-BC86-47C5-244D-D87F20346CBA}" v="22" dt="2022-03-12T03:36:36.904"/>
    <p1510:client id="{6DB78AF9-3023-0E5B-000C-8879DF09E4D1}" v="370" dt="2022-03-11T01:35:39.308"/>
    <p1510:client id="{A916BFF9-E7A1-4A18-B82C-258426C548DB}" v="179" dt="2022-02-28T14:06:46.465"/>
    <p1510:client id="{B2250DBD-EA59-6681-B3B2-23B76977804C}" v="34" dt="2022-03-12T03:49:44.545"/>
    <p1510:client id="{E0C673BB-5B6F-6E53-EEDD-70083E9E4135}" v="196" dt="2022-03-12T03:19:53.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94719"/>
  </p:normalViewPr>
  <p:slideViewPr>
    <p:cSldViewPr snapToGrid="0">
      <p:cViewPr varScale="1">
        <p:scale>
          <a:sx n="152" d="100"/>
          <a:sy n="152" d="100"/>
        </p:scale>
        <p:origin x="102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34180-797C-4699-868E-A30D0C33997A}" type="doc">
      <dgm:prSet loTypeId="urn:microsoft.com/office/officeart/2008/layout/LinedList" loCatId="list" qsTypeId="urn:microsoft.com/office/officeart/2005/8/quickstyle/simple5" qsCatId="simple" csTypeId="urn:microsoft.com/office/officeart/2005/8/colors/accent1_2" csCatId="accent1"/>
      <dgm:spPr/>
      <dgm:t>
        <a:bodyPr/>
        <a:lstStyle/>
        <a:p>
          <a:endParaRPr lang="en-US"/>
        </a:p>
      </dgm:t>
    </dgm:pt>
    <dgm:pt modelId="{84FAC92E-DE03-48B6-8EB5-52B4EDCDCB91}">
      <dgm:prSet/>
      <dgm:spPr/>
      <dgm:t>
        <a:bodyPr/>
        <a:lstStyle/>
        <a:p>
          <a:r>
            <a:rPr lang="es-HN" baseline="0"/>
            <a:t>Enlistar los pasos a seguir para la emisión de bonos en Honduras y otros países</a:t>
          </a:r>
          <a:br>
            <a:rPr lang="es-HN" baseline="0"/>
          </a:br>
          <a:endParaRPr lang="en-US"/>
        </a:p>
      </dgm:t>
    </dgm:pt>
    <dgm:pt modelId="{ED0637EB-A06C-4FBA-B5C5-56DB3432A6CF}" type="parTrans" cxnId="{93E9DAB4-8B57-4EBF-89BF-2BFAAEFAA349}">
      <dgm:prSet/>
      <dgm:spPr/>
      <dgm:t>
        <a:bodyPr/>
        <a:lstStyle/>
        <a:p>
          <a:endParaRPr lang="en-US"/>
        </a:p>
      </dgm:t>
    </dgm:pt>
    <dgm:pt modelId="{07D727D1-3CCF-4D0A-9256-8660A241FE51}" type="sibTrans" cxnId="{93E9DAB4-8B57-4EBF-89BF-2BFAAEFAA349}">
      <dgm:prSet/>
      <dgm:spPr/>
      <dgm:t>
        <a:bodyPr/>
        <a:lstStyle/>
        <a:p>
          <a:endParaRPr lang="en-US"/>
        </a:p>
      </dgm:t>
    </dgm:pt>
    <dgm:pt modelId="{70F41DAE-004A-4027-999D-460DC7DAA53A}">
      <dgm:prSet/>
      <dgm:spPr/>
      <dgm:t>
        <a:bodyPr/>
        <a:lstStyle/>
        <a:p>
          <a:r>
            <a:rPr lang="es-HN" baseline="0"/>
            <a:t>Enumerar los requisitos, responsabilidades y obligaciones a los que se comprometen los emisores de bonos corporativos</a:t>
          </a:r>
          <a:br>
            <a:rPr lang="es-HN" baseline="0"/>
          </a:br>
          <a:endParaRPr lang="en-US"/>
        </a:p>
      </dgm:t>
    </dgm:pt>
    <dgm:pt modelId="{6BE2B991-667F-467B-9EA4-71D0EA77D84B}" type="parTrans" cxnId="{3F4FE3C0-69D7-4C80-804B-A445712DAB27}">
      <dgm:prSet/>
      <dgm:spPr/>
      <dgm:t>
        <a:bodyPr/>
        <a:lstStyle/>
        <a:p>
          <a:endParaRPr lang="en-US"/>
        </a:p>
      </dgm:t>
    </dgm:pt>
    <dgm:pt modelId="{314018E4-9F9A-47AB-9338-C1393893C2B4}" type="sibTrans" cxnId="{3F4FE3C0-69D7-4C80-804B-A445712DAB27}">
      <dgm:prSet/>
      <dgm:spPr/>
      <dgm:t>
        <a:bodyPr/>
        <a:lstStyle/>
        <a:p>
          <a:endParaRPr lang="en-US"/>
        </a:p>
      </dgm:t>
    </dgm:pt>
    <dgm:pt modelId="{CD953604-15C4-487C-8E24-21681D6235C0}">
      <dgm:prSet/>
      <dgm:spPr/>
      <dgm:t>
        <a:bodyPr/>
        <a:lstStyle/>
        <a:p>
          <a:r>
            <a:rPr lang="es-HN" baseline="0"/>
            <a:t>Identificar diferencias y similitudes en el proceso de emisión de bonos corporativos en Honduras frente a otros países.</a:t>
          </a:r>
          <a:endParaRPr lang="en-US"/>
        </a:p>
      </dgm:t>
    </dgm:pt>
    <dgm:pt modelId="{F215D5D0-7626-4292-8063-552FE99F4BF7}" type="parTrans" cxnId="{C24575AA-CC4A-40AB-A319-342E42328269}">
      <dgm:prSet/>
      <dgm:spPr/>
      <dgm:t>
        <a:bodyPr/>
        <a:lstStyle/>
        <a:p>
          <a:endParaRPr lang="en-US"/>
        </a:p>
      </dgm:t>
    </dgm:pt>
    <dgm:pt modelId="{0725ADD2-45CA-499E-8339-6584D7914FC3}" type="sibTrans" cxnId="{C24575AA-CC4A-40AB-A319-342E42328269}">
      <dgm:prSet/>
      <dgm:spPr/>
      <dgm:t>
        <a:bodyPr/>
        <a:lstStyle/>
        <a:p>
          <a:endParaRPr lang="en-US"/>
        </a:p>
      </dgm:t>
    </dgm:pt>
    <dgm:pt modelId="{D351199D-5EEB-F941-8993-7255E9B8DD80}" type="pres">
      <dgm:prSet presAssocID="{86834180-797C-4699-868E-A30D0C33997A}" presName="vert0" presStyleCnt="0">
        <dgm:presLayoutVars>
          <dgm:dir/>
          <dgm:animOne val="branch"/>
          <dgm:animLvl val="lvl"/>
        </dgm:presLayoutVars>
      </dgm:prSet>
      <dgm:spPr/>
    </dgm:pt>
    <dgm:pt modelId="{27827133-12E4-1846-A945-9AEC38E60AF5}" type="pres">
      <dgm:prSet presAssocID="{84FAC92E-DE03-48B6-8EB5-52B4EDCDCB91}" presName="thickLine" presStyleLbl="alignNode1" presStyleIdx="0" presStyleCnt="3"/>
      <dgm:spPr/>
    </dgm:pt>
    <dgm:pt modelId="{5ED6DEAE-72D3-494F-BA12-88436C690406}" type="pres">
      <dgm:prSet presAssocID="{84FAC92E-DE03-48B6-8EB5-52B4EDCDCB91}" presName="horz1" presStyleCnt="0"/>
      <dgm:spPr/>
    </dgm:pt>
    <dgm:pt modelId="{A0D0A003-0240-AA4E-8874-41268800F2DE}" type="pres">
      <dgm:prSet presAssocID="{84FAC92E-DE03-48B6-8EB5-52B4EDCDCB91}" presName="tx1" presStyleLbl="revTx" presStyleIdx="0" presStyleCnt="3"/>
      <dgm:spPr/>
    </dgm:pt>
    <dgm:pt modelId="{395DFE06-60D4-E64B-A755-D351FB991F4B}" type="pres">
      <dgm:prSet presAssocID="{84FAC92E-DE03-48B6-8EB5-52B4EDCDCB91}" presName="vert1" presStyleCnt="0"/>
      <dgm:spPr/>
    </dgm:pt>
    <dgm:pt modelId="{077F38A6-9BB2-434A-A39C-6AC6A10C8BC4}" type="pres">
      <dgm:prSet presAssocID="{70F41DAE-004A-4027-999D-460DC7DAA53A}" presName="thickLine" presStyleLbl="alignNode1" presStyleIdx="1" presStyleCnt="3"/>
      <dgm:spPr/>
    </dgm:pt>
    <dgm:pt modelId="{12991FF6-AAB4-F94B-86C4-552E40E24C48}" type="pres">
      <dgm:prSet presAssocID="{70F41DAE-004A-4027-999D-460DC7DAA53A}" presName="horz1" presStyleCnt="0"/>
      <dgm:spPr/>
    </dgm:pt>
    <dgm:pt modelId="{079418DA-01CC-894C-AA31-C941FF5FB420}" type="pres">
      <dgm:prSet presAssocID="{70F41DAE-004A-4027-999D-460DC7DAA53A}" presName="tx1" presStyleLbl="revTx" presStyleIdx="1" presStyleCnt="3"/>
      <dgm:spPr/>
    </dgm:pt>
    <dgm:pt modelId="{C6CA5A0B-0882-9447-A4D5-D5D6D1F269B4}" type="pres">
      <dgm:prSet presAssocID="{70F41DAE-004A-4027-999D-460DC7DAA53A}" presName="vert1" presStyleCnt="0"/>
      <dgm:spPr/>
    </dgm:pt>
    <dgm:pt modelId="{EAADFA83-C025-BB47-A9E1-0A6C69C1F7C6}" type="pres">
      <dgm:prSet presAssocID="{CD953604-15C4-487C-8E24-21681D6235C0}" presName="thickLine" presStyleLbl="alignNode1" presStyleIdx="2" presStyleCnt="3"/>
      <dgm:spPr/>
    </dgm:pt>
    <dgm:pt modelId="{6FEC9D11-E78A-B843-AA4B-8B24577DE104}" type="pres">
      <dgm:prSet presAssocID="{CD953604-15C4-487C-8E24-21681D6235C0}" presName="horz1" presStyleCnt="0"/>
      <dgm:spPr/>
    </dgm:pt>
    <dgm:pt modelId="{9A0A3A93-9D85-334E-86B9-9F5DA3D3A578}" type="pres">
      <dgm:prSet presAssocID="{CD953604-15C4-487C-8E24-21681D6235C0}" presName="tx1" presStyleLbl="revTx" presStyleIdx="2" presStyleCnt="3"/>
      <dgm:spPr/>
    </dgm:pt>
    <dgm:pt modelId="{B4D62378-17AB-484B-A81A-729206BB3C27}" type="pres">
      <dgm:prSet presAssocID="{CD953604-15C4-487C-8E24-21681D6235C0}" presName="vert1" presStyleCnt="0"/>
      <dgm:spPr/>
    </dgm:pt>
  </dgm:ptLst>
  <dgm:cxnLst>
    <dgm:cxn modelId="{2B639F11-2191-F246-8843-20EF616ECF9B}" type="presOf" srcId="{84FAC92E-DE03-48B6-8EB5-52B4EDCDCB91}" destId="{A0D0A003-0240-AA4E-8874-41268800F2DE}" srcOrd="0" destOrd="0" presId="urn:microsoft.com/office/officeart/2008/layout/LinedList"/>
    <dgm:cxn modelId="{6AADA533-5053-6646-A7D5-B10CA92D78CB}" type="presOf" srcId="{70F41DAE-004A-4027-999D-460DC7DAA53A}" destId="{079418DA-01CC-894C-AA31-C941FF5FB420}" srcOrd="0" destOrd="0" presId="urn:microsoft.com/office/officeart/2008/layout/LinedList"/>
    <dgm:cxn modelId="{935BB068-25A2-B64D-AE22-05EF710F45EC}" type="presOf" srcId="{86834180-797C-4699-868E-A30D0C33997A}" destId="{D351199D-5EEB-F941-8993-7255E9B8DD80}" srcOrd="0" destOrd="0" presId="urn:microsoft.com/office/officeart/2008/layout/LinedList"/>
    <dgm:cxn modelId="{C24575AA-CC4A-40AB-A319-342E42328269}" srcId="{86834180-797C-4699-868E-A30D0C33997A}" destId="{CD953604-15C4-487C-8E24-21681D6235C0}" srcOrd="2" destOrd="0" parTransId="{F215D5D0-7626-4292-8063-552FE99F4BF7}" sibTransId="{0725ADD2-45CA-499E-8339-6584D7914FC3}"/>
    <dgm:cxn modelId="{1811A1B4-F2B6-2E41-A9CC-5EA11A1FBC46}" type="presOf" srcId="{CD953604-15C4-487C-8E24-21681D6235C0}" destId="{9A0A3A93-9D85-334E-86B9-9F5DA3D3A578}" srcOrd="0" destOrd="0" presId="urn:microsoft.com/office/officeart/2008/layout/LinedList"/>
    <dgm:cxn modelId="{93E9DAB4-8B57-4EBF-89BF-2BFAAEFAA349}" srcId="{86834180-797C-4699-868E-A30D0C33997A}" destId="{84FAC92E-DE03-48B6-8EB5-52B4EDCDCB91}" srcOrd="0" destOrd="0" parTransId="{ED0637EB-A06C-4FBA-B5C5-56DB3432A6CF}" sibTransId="{07D727D1-3CCF-4D0A-9256-8660A241FE51}"/>
    <dgm:cxn modelId="{3F4FE3C0-69D7-4C80-804B-A445712DAB27}" srcId="{86834180-797C-4699-868E-A30D0C33997A}" destId="{70F41DAE-004A-4027-999D-460DC7DAA53A}" srcOrd="1" destOrd="0" parTransId="{6BE2B991-667F-467B-9EA4-71D0EA77D84B}" sibTransId="{314018E4-9F9A-47AB-9338-C1393893C2B4}"/>
    <dgm:cxn modelId="{17A65514-A010-A04D-8D5E-9F5CAD17F429}" type="presParOf" srcId="{D351199D-5EEB-F941-8993-7255E9B8DD80}" destId="{27827133-12E4-1846-A945-9AEC38E60AF5}" srcOrd="0" destOrd="0" presId="urn:microsoft.com/office/officeart/2008/layout/LinedList"/>
    <dgm:cxn modelId="{8C376EA3-65FC-6247-8DDF-D80DE372BD07}" type="presParOf" srcId="{D351199D-5EEB-F941-8993-7255E9B8DD80}" destId="{5ED6DEAE-72D3-494F-BA12-88436C690406}" srcOrd="1" destOrd="0" presId="urn:microsoft.com/office/officeart/2008/layout/LinedList"/>
    <dgm:cxn modelId="{668747FE-D02F-D249-BDA0-6B38988DC92D}" type="presParOf" srcId="{5ED6DEAE-72D3-494F-BA12-88436C690406}" destId="{A0D0A003-0240-AA4E-8874-41268800F2DE}" srcOrd="0" destOrd="0" presId="urn:microsoft.com/office/officeart/2008/layout/LinedList"/>
    <dgm:cxn modelId="{B44B1CCB-E9CD-354A-89B7-A202B56E666A}" type="presParOf" srcId="{5ED6DEAE-72D3-494F-BA12-88436C690406}" destId="{395DFE06-60D4-E64B-A755-D351FB991F4B}" srcOrd="1" destOrd="0" presId="urn:microsoft.com/office/officeart/2008/layout/LinedList"/>
    <dgm:cxn modelId="{8AC8C196-31B2-B444-B605-4B9C768F3D40}" type="presParOf" srcId="{D351199D-5EEB-F941-8993-7255E9B8DD80}" destId="{077F38A6-9BB2-434A-A39C-6AC6A10C8BC4}" srcOrd="2" destOrd="0" presId="urn:microsoft.com/office/officeart/2008/layout/LinedList"/>
    <dgm:cxn modelId="{7B448181-2532-B24B-99CD-9288298590EC}" type="presParOf" srcId="{D351199D-5EEB-F941-8993-7255E9B8DD80}" destId="{12991FF6-AAB4-F94B-86C4-552E40E24C48}" srcOrd="3" destOrd="0" presId="urn:microsoft.com/office/officeart/2008/layout/LinedList"/>
    <dgm:cxn modelId="{45C73F1F-90DF-0B49-89FA-83E1CFAC8C0B}" type="presParOf" srcId="{12991FF6-AAB4-F94B-86C4-552E40E24C48}" destId="{079418DA-01CC-894C-AA31-C941FF5FB420}" srcOrd="0" destOrd="0" presId="urn:microsoft.com/office/officeart/2008/layout/LinedList"/>
    <dgm:cxn modelId="{B32E7B40-E1E6-C848-B87F-73BB293A2A3F}" type="presParOf" srcId="{12991FF6-AAB4-F94B-86C4-552E40E24C48}" destId="{C6CA5A0B-0882-9447-A4D5-D5D6D1F269B4}" srcOrd="1" destOrd="0" presId="urn:microsoft.com/office/officeart/2008/layout/LinedList"/>
    <dgm:cxn modelId="{7E2847B2-F03F-8346-AB2C-AE0DD533476C}" type="presParOf" srcId="{D351199D-5EEB-F941-8993-7255E9B8DD80}" destId="{EAADFA83-C025-BB47-A9E1-0A6C69C1F7C6}" srcOrd="4" destOrd="0" presId="urn:microsoft.com/office/officeart/2008/layout/LinedList"/>
    <dgm:cxn modelId="{4B288B83-A75D-D446-B86D-3B895D65AC7B}" type="presParOf" srcId="{D351199D-5EEB-F941-8993-7255E9B8DD80}" destId="{6FEC9D11-E78A-B843-AA4B-8B24577DE104}" srcOrd="5" destOrd="0" presId="urn:microsoft.com/office/officeart/2008/layout/LinedList"/>
    <dgm:cxn modelId="{6FCB89DA-68D2-4048-8E11-EF92B0C14C32}" type="presParOf" srcId="{6FEC9D11-E78A-B843-AA4B-8B24577DE104}" destId="{9A0A3A93-9D85-334E-86B9-9F5DA3D3A578}" srcOrd="0" destOrd="0" presId="urn:microsoft.com/office/officeart/2008/layout/LinedList"/>
    <dgm:cxn modelId="{2C35230A-5D4A-E94E-985D-A144262806A9}" type="presParOf" srcId="{6FEC9D11-E78A-B843-AA4B-8B24577DE104}" destId="{B4D62378-17AB-484B-A81A-729206BB3C2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E97D55-6899-4C55-A627-A64FFC68608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C7588395-0418-4FA1-BD98-E05A0B67AD29}">
      <dgm:prSet/>
      <dgm:spPr/>
      <dgm:t>
        <a:bodyPr/>
        <a:lstStyle/>
        <a:p>
          <a:r>
            <a:rPr lang="es-HN" baseline="0"/>
            <a:t>Una vez que el emisor ha identificado la necesidad de pedir prestado y ha decidido hacerlo mediante la emisión de bonos, hay una serie de cosas que debe hacer antes del lanzamiento.</a:t>
          </a:r>
          <a:endParaRPr lang="en-US"/>
        </a:p>
      </dgm:t>
    </dgm:pt>
    <dgm:pt modelId="{4CB616D7-6953-4788-9B3F-993DC62FCBA0}" type="parTrans" cxnId="{D38671D1-225C-42D0-B5C4-B660646C749B}">
      <dgm:prSet/>
      <dgm:spPr/>
      <dgm:t>
        <a:bodyPr/>
        <a:lstStyle/>
        <a:p>
          <a:endParaRPr lang="en-US"/>
        </a:p>
      </dgm:t>
    </dgm:pt>
    <dgm:pt modelId="{48198CB6-CE25-4504-A4C5-0F206159AA63}" type="sibTrans" cxnId="{D38671D1-225C-42D0-B5C4-B660646C749B}">
      <dgm:prSet/>
      <dgm:spPr/>
      <dgm:t>
        <a:bodyPr/>
        <a:lstStyle/>
        <a:p>
          <a:endParaRPr lang="en-US"/>
        </a:p>
      </dgm:t>
    </dgm:pt>
    <dgm:pt modelId="{A6A3AE53-C3FA-468D-9E65-7EA827379701}">
      <dgm:prSet/>
      <dgm:spPr/>
      <dgm:t>
        <a:bodyPr/>
        <a:lstStyle/>
        <a:p>
          <a:r>
            <a:rPr lang="es-HN" baseline="0"/>
            <a:t>Antes de embarcarse en una emisión de bonos, un emisor debe asegurarse de que no haya barreras legales para la emisión. Un emisor del Reino Unido debe comprobar que:</a:t>
          </a:r>
          <a:endParaRPr lang="en-US"/>
        </a:p>
      </dgm:t>
    </dgm:pt>
    <dgm:pt modelId="{FFC748D8-FBFF-4928-A7B4-813413C7E82B}" type="parTrans" cxnId="{1AC46FDE-1B27-4801-94E8-E0D15592C41E}">
      <dgm:prSet/>
      <dgm:spPr/>
      <dgm:t>
        <a:bodyPr/>
        <a:lstStyle/>
        <a:p>
          <a:endParaRPr lang="en-US"/>
        </a:p>
      </dgm:t>
    </dgm:pt>
    <dgm:pt modelId="{F1535971-F8C0-496A-9BEF-33A6505C70F4}" type="sibTrans" cxnId="{1AC46FDE-1B27-4801-94E8-E0D15592C41E}">
      <dgm:prSet/>
      <dgm:spPr/>
      <dgm:t>
        <a:bodyPr/>
        <a:lstStyle/>
        <a:p>
          <a:endParaRPr lang="en-US"/>
        </a:p>
      </dgm:t>
    </dgm:pt>
    <dgm:pt modelId="{EEC2F743-7F8B-4D4F-9103-5B21EF7DA3FB}">
      <dgm:prSet/>
      <dgm:spPr/>
      <dgm:t>
        <a:bodyPr/>
        <a:lstStyle/>
        <a:p>
          <a:r>
            <a:rPr lang="es-HN" baseline="0"/>
            <a:t>·     La emisión está dentro de las competencias del emisor según lo establecido en su memorando y estatutos.</a:t>
          </a:r>
          <a:endParaRPr lang="en-US"/>
        </a:p>
      </dgm:t>
    </dgm:pt>
    <dgm:pt modelId="{EEAE3710-1BEC-46BD-A405-C8DD94C5A5F0}" type="parTrans" cxnId="{4F3F1EA7-89FD-4C09-A3C6-D2284011E152}">
      <dgm:prSet/>
      <dgm:spPr/>
      <dgm:t>
        <a:bodyPr/>
        <a:lstStyle/>
        <a:p>
          <a:endParaRPr lang="en-US"/>
        </a:p>
      </dgm:t>
    </dgm:pt>
    <dgm:pt modelId="{F8001CB5-BDBA-4BAC-917E-099756C8B9EC}" type="sibTrans" cxnId="{4F3F1EA7-89FD-4C09-A3C6-D2284011E152}">
      <dgm:prSet/>
      <dgm:spPr/>
      <dgm:t>
        <a:bodyPr/>
        <a:lstStyle/>
        <a:p>
          <a:endParaRPr lang="en-US"/>
        </a:p>
      </dgm:t>
    </dgm:pt>
    <dgm:pt modelId="{A4AE503A-84C6-4CB3-8FA1-F286B469B372}">
      <dgm:prSet/>
      <dgm:spPr/>
      <dgm:t>
        <a:bodyPr/>
        <a:lstStyle/>
        <a:p>
          <a:r>
            <a:rPr lang="es-HN" baseline="0"/>
            <a:t>·     No hay restricciones de endeudamiento en los estatutos o en los acuerdos en los que el emisor es parte.</a:t>
          </a:r>
          <a:endParaRPr lang="en-US"/>
        </a:p>
      </dgm:t>
    </dgm:pt>
    <dgm:pt modelId="{E0B2D497-9C18-4603-80D6-EC310D8834D2}" type="parTrans" cxnId="{AA56F7A5-F301-4B58-812B-FF779D5CD394}">
      <dgm:prSet/>
      <dgm:spPr/>
      <dgm:t>
        <a:bodyPr/>
        <a:lstStyle/>
        <a:p>
          <a:endParaRPr lang="en-US"/>
        </a:p>
      </dgm:t>
    </dgm:pt>
    <dgm:pt modelId="{7A21F7D9-63C7-4EF5-99A0-99877D26D530}" type="sibTrans" cxnId="{AA56F7A5-F301-4B58-812B-FF779D5CD394}">
      <dgm:prSet/>
      <dgm:spPr/>
      <dgm:t>
        <a:bodyPr/>
        <a:lstStyle/>
        <a:p>
          <a:endParaRPr lang="en-US"/>
        </a:p>
      </dgm:t>
    </dgm:pt>
    <dgm:pt modelId="{2D14B638-6628-4C34-81DF-A5410FA87755}">
      <dgm:prSet/>
      <dgm:spPr/>
      <dgm:t>
        <a:bodyPr/>
        <a:lstStyle/>
        <a:p>
          <a:r>
            <a:rPr lang="es-HN" baseline="0"/>
            <a:t>·     El emisor puede dar una promesa negativa (un compromiso de no crear una garantía para su otro endeudamiento o, más estrechamente, para sus otras emisiones de bonos) en una forma aceptable.</a:t>
          </a:r>
          <a:endParaRPr lang="en-US"/>
        </a:p>
      </dgm:t>
    </dgm:pt>
    <dgm:pt modelId="{B93C7D1F-F85A-44E0-8A0D-E116B8344E30}" type="parTrans" cxnId="{E276B06C-4D61-4F0A-AE21-52C31C229CCE}">
      <dgm:prSet/>
      <dgm:spPr/>
      <dgm:t>
        <a:bodyPr/>
        <a:lstStyle/>
        <a:p>
          <a:endParaRPr lang="en-US"/>
        </a:p>
      </dgm:t>
    </dgm:pt>
    <dgm:pt modelId="{C86B385D-7651-4804-9F14-8E5E37804F22}" type="sibTrans" cxnId="{E276B06C-4D61-4F0A-AE21-52C31C229CCE}">
      <dgm:prSet/>
      <dgm:spPr/>
      <dgm:t>
        <a:bodyPr/>
        <a:lstStyle/>
        <a:p>
          <a:endParaRPr lang="en-US"/>
        </a:p>
      </dgm:t>
    </dgm:pt>
    <dgm:pt modelId="{E29DBFC9-4A03-4542-A526-69E9D4B59746}">
      <dgm:prSet/>
      <dgm:spPr/>
      <dgm:t>
        <a:bodyPr/>
        <a:lstStyle/>
        <a:p>
          <a:r>
            <a:rPr lang="es-HN" baseline="0"/>
            <a:t>Es posible que el emisor deba convocar una reunión de la junta para aprobar la emisión. Un emisor no británico debe asegurarse de que no haya barreras legales en su jurisdicción y documentos de incorporación. Para ello, es necesario designar abogados en la jurisdicción del emisor.</a:t>
          </a:r>
          <a:endParaRPr lang="en-US"/>
        </a:p>
      </dgm:t>
    </dgm:pt>
    <dgm:pt modelId="{819A8069-6F71-47C5-8464-18382FCEDEA2}" type="parTrans" cxnId="{54D19F09-CCA7-4B16-AA15-DA28E9C9EBAA}">
      <dgm:prSet/>
      <dgm:spPr/>
      <dgm:t>
        <a:bodyPr/>
        <a:lstStyle/>
        <a:p>
          <a:endParaRPr lang="en-US"/>
        </a:p>
      </dgm:t>
    </dgm:pt>
    <dgm:pt modelId="{63C3F467-AD18-4055-A82C-7DF13B135BAB}" type="sibTrans" cxnId="{54D19F09-CCA7-4B16-AA15-DA28E9C9EBAA}">
      <dgm:prSet/>
      <dgm:spPr/>
      <dgm:t>
        <a:bodyPr/>
        <a:lstStyle/>
        <a:p>
          <a:endParaRPr lang="en-US"/>
        </a:p>
      </dgm:t>
    </dgm:pt>
    <dgm:pt modelId="{C9CBDCB3-EBF4-4C75-ADB0-10415C297D81}">
      <dgm:prSet/>
      <dgm:spPr/>
      <dgm:t>
        <a:bodyPr/>
        <a:lstStyle/>
        <a:p>
          <a:r>
            <a:rPr lang="es-HN" baseline="0"/>
            <a:t>Si la sociedad matriz del emisor garantiza la emisión de bonos en el Reino Unido, deben abordarse cuestiones similares a las del emisor en relación con la concesión de la garantía.</a:t>
          </a:r>
          <a:endParaRPr lang="en-US"/>
        </a:p>
      </dgm:t>
    </dgm:pt>
    <dgm:pt modelId="{466F1BCC-36B8-41E3-91B7-7AFB91E99367}" type="parTrans" cxnId="{6ADD08A8-C224-42D2-89B8-D9CB5037E4F9}">
      <dgm:prSet/>
      <dgm:spPr/>
      <dgm:t>
        <a:bodyPr/>
        <a:lstStyle/>
        <a:p>
          <a:endParaRPr lang="en-US"/>
        </a:p>
      </dgm:t>
    </dgm:pt>
    <dgm:pt modelId="{03A13327-0014-4B8D-8F85-12D400A9CB1E}" type="sibTrans" cxnId="{6ADD08A8-C224-42D2-89B8-D9CB5037E4F9}">
      <dgm:prSet/>
      <dgm:spPr/>
      <dgm:t>
        <a:bodyPr/>
        <a:lstStyle/>
        <a:p>
          <a:endParaRPr lang="en-US"/>
        </a:p>
      </dgm:t>
    </dgm:pt>
    <dgm:pt modelId="{82A4E485-7299-BE4B-AF26-4DC245C5B266}" type="pres">
      <dgm:prSet presAssocID="{A7E97D55-6899-4C55-A627-A64FFC686083}" presName="vert0" presStyleCnt="0">
        <dgm:presLayoutVars>
          <dgm:dir/>
          <dgm:animOne val="branch"/>
          <dgm:animLvl val="lvl"/>
        </dgm:presLayoutVars>
      </dgm:prSet>
      <dgm:spPr/>
    </dgm:pt>
    <dgm:pt modelId="{D7F3253F-B007-CE4B-822B-DF6C7084278A}" type="pres">
      <dgm:prSet presAssocID="{C7588395-0418-4FA1-BD98-E05A0B67AD29}" presName="thickLine" presStyleLbl="alignNode1" presStyleIdx="0" presStyleCnt="7"/>
      <dgm:spPr/>
    </dgm:pt>
    <dgm:pt modelId="{F1D417AB-F5DB-FA46-B54F-51513D65B591}" type="pres">
      <dgm:prSet presAssocID="{C7588395-0418-4FA1-BD98-E05A0B67AD29}" presName="horz1" presStyleCnt="0"/>
      <dgm:spPr/>
    </dgm:pt>
    <dgm:pt modelId="{650EC103-265E-334F-8B13-57D4967CB5FE}" type="pres">
      <dgm:prSet presAssocID="{C7588395-0418-4FA1-BD98-E05A0B67AD29}" presName="tx1" presStyleLbl="revTx" presStyleIdx="0" presStyleCnt="7"/>
      <dgm:spPr/>
    </dgm:pt>
    <dgm:pt modelId="{A1E631D2-4C45-0247-8B30-3EE0B8C2D498}" type="pres">
      <dgm:prSet presAssocID="{C7588395-0418-4FA1-BD98-E05A0B67AD29}" presName="vert1" presStyleCnt="0"/>
      <dgm:spPr/>
    </dgm:pt>
    <dgm:pt modelId="{5D4D39FF-FCFC-854E-A78C-FF663748246D}" type="pres">
      <dgm:prSet presAssocID="{A6A3AE53-C3FA-468D-9E65-7EA827379701}" presName="thickLine" presStyleLbl="alignNode1" presStyleIdx="1" presStyleCnt="7"/>
      <dgm:spPr/>
    </dgm:pt>
    <dgm:pt modelId="{261CCB03-58C7-F248-ADA3-0F670F6A90A2}" type="pres">
      <dgm:prSet presAssocID="{A6A3AE53-C3FA-468D-9E65-7EA827379701}" presName="horz1" presStyleCnt="0"/>
      <dgm:spPr/>
    </dgm:pt>
    <dgm:pt modelId="{0825B405-AD9D-7949-8680-B6B15E05CE9A}" type="pres">
      <dgm:prSet presAssocID="{A6A3AE53-C3FA-468D-9E65-7EA827379701}" presName="tx1" presStyleLbl="revTx" presStyleIdx="1" presStyleCnt="7"/>
      <dgm:spPr/>
    </dgm:pt>
    <dgm:pt modelId="{FBA819FA-A124-4345-99AE-52C76FE6122C}" type="pres">
      <dgm:prSet presAssocID="{A6A3AE53-C3FA-468D-9E65-7EA827379701}" presName="vert1" presStyleCnt="0"/>
      <dgm:spPr/>
    </dgm:pt>
    <dgm:pt modelId="{23D71E4A-0FBC-EF40-9305-9331CEA44BA6}" type="pres">
      <dgm:prSet presAssocID="{EEC2F743-7F8B-4D4F-9103-5B21EF7DA3FB}" presName="thickLine" presStyleLbl="alignNode1" presStyleIdx="2" presStyleCnt="7"/>
      <dgm:spPr/>
    </dgm:pt>
    <dgm:pt modelId="{B19D8630-EF28-2C4C-A0AF-E916A9959477}" type="pres">
      <dgm:prSet presAssocID="{EEC2F743-7F8B-4D4F-9103-5B21EF7DA3FB}" presName="horz1" presStyleCnt="0"/>
      <dgm:spPr/>
    </dgm:pt>
    <dgm:pt modelId="{29630970-B956-2242-A4FE-978D8EC06928}" type="pres">
      <dgm:prSet presAssocID="{EEC2F743-7F8B-4D4F-9103-5B21EF7DA3FB}" presName="tx1" presStyleLbl="revTx" presStyleIdx="2" presStyleCnt="7"/>
      <dgm:spPr/>
    </dgm:pt>
    <dgm:pt modelId="{A4FD9A85-05E4-EE41-A7A6-3852F3579DE4}" type="pres">
      <dgm:prSet presAssocID="{EEC2F743-7F8B-4D4F-9103-5B21EF7DA3FB}" presName="vert1" presStyleCnt="0"/>
      <dgm:spPr/>
    </dgm:pt>
    <dgm:pt modelId="{98DCF8F3-F0A0-2646-9A7C-447FE4472604}" type="pres">
      <dgm:prSet presAssocID="{A4AE503A-84C6-4CB3-8FA1-F286B469B372}" presName="thickLine" presStyleLbl="alignNode1" presStyleIdx="3" presStyleCnt="7"/>
      <dgm:spPr/>
    </dgm:pt>
    <dgm:pt modelId="{AE32E9CC-EF87-F342-A566-42F99A1888AF}" type="pres">
      <dgm:prSet presAssocID="{A4AE503A-84C6-4CB3-8FA1-F286B469B372}" presName="horz1" presStyleCnt="0"/>
      <dgm:spPr/>
    </dgm:pt>
    <dgm:pt modelId="{76D32D70-7235-FF40-8FE7-FAED57639775}" type="pres">
      <dgm:prSet presAssocID="{A4AE503A-84C6-4CB3-8FA1-F286B469B372}" presName="tx1" presStyleLbl="revTx" presStyleIdx="3" presStyleCnt="7"/>
      <dgm:spPr/>
    </dgm:pt>
    <dgm:pt modelId="{58951561-FC24-E64B-A80D-E2037176508F}" type="pres">
      <dgm:prSet presAssocID="{A4AE503A-84C6-4CB3-8FA1-F286B469B372}" presName="vert1" presStyleCnt="0"/>
      <dgm:spPr/>
    </dgm:pt>
    <dgm:pt modelId="{A2971FD3-97BA-D743-9EC0-AC02EB276B0C}" type="pres">
      <dgm:prSet presAssocID="{2D14B638-6628-4C34-81DF-A5410FA87755}" presName="thickLine" presStyleLbl="alignNode1" presStyleIdx="4" presStyleCnt="7"/>
      <dgm:spPr/>
    </dgm:pt>
    <dgm:pt modelId="{3401639C-894F-9244-A745-754DAFEDA59F}" type="pres">
      <dgm:prSet presAssocID="{2D14B638-6628-4C34-81DF-A5410FA87755}" presName="horz1" presStyleCnt="0"/>
      <dgm:spPr/>
    </dgm:pt>
    <dgm:pt modelId="{E523B4E1-C909-3044-A0D5-8255C270FCAF}" type="pres">
      <dgm:prSet presAssocID="{2D14B638-6628-4C34-81DF-A5410FA87755}" presName="tx1" presStyleLbl="revTx" presStyleIdx="4" presStyleCnt="7"/>
      <dgm:spPr/>
    </dgm:pt>
    <dgm:pt modelId="{E9A1C304-C600-0A4E-860F-E7F3258DE08B}" type="pres">
      <dgm:prSet presAssocID="{2D14B638-6628-4C34-81DF-A5410FA87755}" presName="vert1" presStyleCnt="0"/>
      <dgm:spPr/>
    </dgm:pt>
    <dgm:pt modelId="{654168F6-35C8-0F4F-9087-3DBF0061A644}" type="pres">
      <dgm:prSet presAssocID="{E29DBFC9-4A03-4542-A526-69E9D4B59746}" presName="thickLine" presStyleLbl="alignNode1" presStyleIdx="5" presStyleCnt="7"/>
      <dgm:spPr/>
    </dgm:pt>
    <dgm:pt modelId="{BE0E9DC1-0641-964A-A24D-E8247FBD814B}" type="pres">
      <dgm:prSet presAssocID="{E29DBFC9-4A03-4542-A526-69E9D4B59746}" presName="horz1" presStyleCnt="0"/>
      <dgm:spPr/>
    </dgm:pt>
    <dgm:pt modelId="{7BF91933-5FA1-0847-88C9-67AF704CFF75}" type="pres">
      <dgm:prSet presAssocID="{E29DBFC9-4A03-4542-A526-69E9D4B59746}" presName="tx1" presStyleLbl="revTx" presStyleIdx="5" presStyleCnt="7"/>
      <dgm:spPr/>
    </dgm:pt>
    <dgm:pt modelId="{4E69FECA-E4EF-AA48-9445-343C9E5E2036}" type="pres">
      <dgm:prSet presAssocID="{E29DBFC9-4A03-4542-A526-69E9D4B59746}" presName="vert1" presStyleCnt="0"/>
      <dgm:spPr/>
    </dgm:pt>
    <dgm:pt modelId="{31CDB43C-9E12-1842-A50C-7A27D9A560BE}" type="pres">
      <dgm:prSet presAssocID="{C9CBDCB3-EBF4-4C75-ADB0-10415C297D81}" presName="thickLine" presStyleLbl="alignNode1" presStyleIdx="6" presStyleCnt="7"/>
      <dgm:spPr/>
    </dgm:pt>
    <dgm:pt modelId="{ECE89CFA-CB9D-684E-A4A3-082D55D701EE}" type="pres">
      <dgm:prSet presAssocID="{C9CBDCB3-EBF4-4C75-ADB0-10415C297D81}" presName="horz1" presStyleCnt="0"/>
      <dgm:spPr/>
    </dgm:pt>
    <dgm:pt modelId="{9DD09BEA-3737-574C-9A66-6C0038A821FF}" type="pres">
      <dgm:prSet presAssocID="{C9CBDCB3-EBF4-4C75-ADB0-10415C297D81}" presName="tx1" presStyleLbl="revTx" presStyleIdx="6" presStyleCnt="7"/>
      <dgm:spPr/>
    </dgm:pt>
    <dgm:pt modelId="{BE840796-3564-274C-884B-50B701E45907}" type="pres">
      <dgm:prSet presAssocID="{C9CBDCB3-EBF4-4C75-ADB0-10415C297D81}" presName="vert1" presStyleCnt="0"/>
      <dgm:spPr/>
    </dgm:pt>
  </dgm:ptLst>
  <dgm:cxnLst>
    <dgm:cxn modelId="{9BA63207-94EE-7C4B-A3D8-BBC4A109FBD3}" type="presOf" srcId="{EEC2F743-7F8B-4D4F-9103-5B21EF7DA3FB}" destId="{29630970-B956-2242-A4FE-978D8EC06928}" srcOrd="0" destOrd="0" presId="urn:microsoft.com/office/officeart/2008/layout/LinedList"/>
    <dgm:cxn modelId="{54D19F09-CCA7-4B16-AA15-DA28E9C9EBAA}" srcId="{A7E97D55-6899-4C55-A627-A64FFC686083}" destId="{E29DBFC9-4A03-4542-A526-69E9D4B59746}" srcOrd="5" destOrd="0" parTransId="{819A8069-6F71-47C5-8464-18382FCEDEA2}" sibTransId="{63C3F467-AD18-4055-A82C-7DF13B135BAB}"/>
    <dgm:cxn modelId="{5431710E-7659-FB45-91FD-944727980095}" type="presOf" srcId="{C9CBDCB3-EBF4-4C75-ADB0-10415C297D81}" destId="{9DD09BEA-3737-574C-9A66-6C0038A821FF}" srcOrd="0" destOrd="0" presId="urn:microsoft.com/office/officeart/2008/layout/LinedList"/>
    <dgm:cxn modelId="{7010CC6B-0F21-9D42-92D6-0DBC6D1EF562}" type="presOf" srcId="{A6A3AE53-C3FA-468D-9E65-7EA827379701}" destId="{0825B405-AD9D-7949-8680-B6B15E05CE9A}" srcOrd="0" destOrd="0" presId="urn:microsoft.com/office/officeart/2008/layout/LinedList"/>
    <dgm:cxn modelId="{E276B06C-4D61-4F0A-AE21-52C31C229CCE}" srcId="{A7E97D55-6899-4C55-A627-A64FFC686083}" destId="{2D14B638-6628-4C34-81DF-A5410FA87755}" srcOrd="4" destOrd="0" parTransId="{B93C7D1F-F85A-44E0-8A0D-E116B8344E30}" sibTransId="{C86B385D-7651-4804-9F14-8E5E37804F22}"/>
    <dgm:cxn modelId="{D402F271-14E3-1B4F-8629-1054956559AD}" type="presOf" srcId="{2D14B638-6628-4C34-81DF-A5410FA87755}" destId="{E523B4E1-C909-3044-A0D5-8255C270FCAF}" srcOrd="0" destOrd="0" presId="urn:microsoft.com/office/officeart/2008/layout/LinedList"/>
    <dgm:cxn modelId="{AA56F7A5-F301-4B58-812B-FF779D5CD394}" srcId="{A7E97D55-6899-4C55-A627-A64FFC686083}" destId="{A4AE503A-84C6-4CB3-8FA1-F286B469B372}" srcOrd="3" destOrd="0" parTransId="{E0B2D497-9C18-4603-80D6-EC310D8834D2}" sibTransId="{7A21F7D9-63C7-4EF5-99A0-99877D26D530}"/>
    <dgm:cxn modelId="{4F3F1EA7-89FD-4C09-A3C6-D2284011E152}" srcId="{A7E97D55-6899-4C55-A627-A64FFC686083}" destId="{EEC2F743-7F8B-4D4F-9103-5B21EF7DA3FB}" srcOrd="2" destOrd="0" parTransId="{EEAE3710-1BEC-46BD-A405-C8DD94C5A5F0}" sibTransId="{F8001CB5-BDBA-4BAC-917E-099756C8B9EC}"/>
    <dgm:cxn modelId="{6ADD08A8-C224-42D2-89B8-D9CB5037E4F9}" srcId="{A7E97D55-6899-4C55-A627-A64FFC686083}" destId="{C9CBDCB3-EBF4-4C75-ADB0-10415C297D81}" srcOrd="6" destOrd="0" parTransId="{466F1BCC-36B8-41E3-91B7-7AFB91E99367}" sibTransId="{03A13327-0014-4B8D-8F85-12D400A9CB1E}"/>
    <dgm:cxn modelId="{17011EA8-2A86-A041-8F7B-76EEE2D997E9}" type="presOf" srcId="{A4AE503A-84C6-4CB3-8FA1-F286B469B372}" destId="{76D32D70-7235-FF40-8FE7-FAED57639775}" srcOrd="0" destOrd="0" presId="urn:microsoft.com/office/officeart/2008/layout/LinedList"/>
    <dgm:cxn modelId="{E4AD91C9-EC5B-8741-ACE3-6585400546AA}" type="presOf" srcId="{C7588395-0418-4FA1-BD98-E05A0B67AD29}" destId="{650EC103-265E-334F-8B13-57D4967CB5FE}" srcOrd="0" destOrd="0" presId="urn:microsoft.com/office/officeart/2008/layout/LinedList"/>
    <dgm:cxn modelId="{D38671D1-225C-42D0-B5C4-B660646C749B}" srcId="{A7E97D55-6899-4C55-A627-A64FFC686083}" destId="{C7588395-0418-4FA1-BD98-E05A0B67AD29}" srcOrd="0" destOrd="0" parTransId="{4CB616D7-6953-4788-9B3F-993DC62FCBA0}" sibTransId="{48198CB6-CE25-4504-A4C5-0F206159AA63}"/>
    <dgm:cxn modelId="{2D07A1D9-E2C6-4B48-AA80-39FAB24C9AD6}" type="presOf" srcId="{E29DBFC9-4A03-4542-A526-69E9D4B59746}" destId="{7BF91933-5FA1-0847-88C9-67AF704CFF75}" srcOrd="0" destOrd="0" presId="urn:microsoft.com/office/officeart/2008/layout/LinedList"/>
    <dgm:cxn modelId="{1AC46FDE-1B27-4801-94E8-E0D15592C41E}" srcId="{A7E97D55-6899-4C55-A627-A64FFC686083}" destId="{A6A3AE53-C3FA-468D-9E65-7EA827379701}" srcOrd="1" destOrd="0" parTransId="{FFC748D8-FBFF-4928-A7B4-813413C7E82B}" sibTransId="{F1535971-F8C0-496A-9BEF-33A6505C70F4}"/>
    <dgm:cxn modelId="{120E33F3-25DE-6547-8302-80E36AF07876}" type="presOf" srcId="{A7E97D55-6899-4C55-A627-A64FFC686083}" destId="{82A4E485-7299-BE4B-AF26-4DC245C5B266}" srcOrd="0" destOrd="0" presId="urn:microsoft.com/office/officeart/2008/layout/LinedList"/>
    <dgm:cxn modelId="{8EEBB99C-D840-F549-82BA-F8EE978FB286}" type="presParOf" srcId="{82A4E485-7299-BE4B-AF26-4DC245C5B266}" destId="{D7F3253F-B007-CE4B-822B-DF6C7084278A}" srcOrd="0" destOrd="0" presId="urn:microsoft.com/office/officeart/2008/layout/LinedList"/>
    <dgm:cxn modelId="{BF182C67-D2C7-BB49-8C12-C984D22F2ECA}" type="presParOf" srcId="{82A4E485-7299-BE4B-AF26-4DC245C5B266}" destId="{F1D417AB-F5DB-FA46-B54F-51513D65B591}" srcOrd="1" destOrd="0" presId="urn:microsoft.com/office/officeart/2008/layout/LinedList"/>
    <dgm:cxn modelId="{C221950C-F6C5-4D49-9178-426CDF94E439}" type="presParOf" srcId="{F1D417AB-F5DB-FA46-B54F-51513D65B591}" destId="{650EC103-265E-334F-8B13-57D4967CB5FE}" srcOrd="0" destOrd="0" presId="urn:microsoft.com/office/officeart/2008/layout/LinedList"/>
    <dgm:cxn modelId="{D267A310-A766-674E-89CE-152BD2695895}" type="presParOf" srcId="{F1D417AB-F5DB-FA46-B54F-51513D65B591}" destId="{A1E631D2-4C45-0247-8B30-3EE0B8C2D498}" srcOrd="1" destOrd="0" presId="urn:microsoft.com/office/officeart/2008/layout/LinedList"/>
    <dgm:cxn modelId="{ADA942D0-E82F-E143-972B-C61C4C4E21C7}" type="presParOf" srcId="{82A4E485-7299-BE4B-AF26-4DC245C5B266}" destId="{5D4D39FF-FCFC-854E-A78C-FF663748246D}" srcOrd="2" destOrd="0" presId="urn:microsoft.com/office/officeart/2008/layout/LinedList"/>
    <dgm:cxn modelId="{65232B50-AE57-C640-95B4-859067BF4E69}" type="presParOf" srcId="{82A4E485-7299-BE4B-AF26-4DC245C5B266}" destId="{261CCB03-58C7-F248-ADA3-0F670F6A90A2}" srcOrd="3" destOrd="0" presId="urn:microsoft.com/office/officeart/2008/layout/LinedList"/>
    <dgm:cxn modelId="{787CCA01-D381-9D47-BEEE-9696DD0EFC2E}" type="presParOf" srcId="{261CCB03-58C7-F248-ADA3-0F670F6A90A2}" destId="{0825B405-AD9D-7949-8680-B6B15E05CE9A}" srcOrd="0" destOrd="0" presId="urn:microsoft.com/office/officeart/2008/layout/LinedList"/>
    <dgm:cxn modelId="{2F415D59-FD56-7648-9C2B-4F47CC06FCAD}" type="presParOf" srcId="{261CCB03-58C7-F248-ADA3-0F670F6A90A2}" destId="{FBA819FA-A124-4345-99AE-52C76FE6122C}" srcOrd="1" destOrd="0" presId="urn:microsoft.com/office/officeart/2008/layout/LinedList"/>
    <dgm:cxn modelId="{542A30F8-0E31-9B49-93FD-DA6902E35EBF}" type="presParOf" srcId="{82A4E485-7299-BE4B-AF26-4DC245C5B266}" destId="{23D71E4A-0FBC-EF40-9305-9331CEA44BA6}" srcOrd="4" destOrd="0" presId="urn:microsoft.com/office/officeart/2008/layout/LinedList"/>
    <dgm:cxn modelId="{EB869D47-5E6F-BA4E-A5DB-D439F2428267}" type="presParOf" srcId="{82A4E485-7299-BE4B-AF26-4DC245C5B266}" destId="{B19D8630-EF28-2C4C-A0AF-E916A9959477}" srcOrd="5" destOrd="0" presId="urn:microsoft.com/office/officeart/2008/layout/LinedList"/>
    <dgm:cxn modelId="{D04C1CB8-5655-304F-A64F-81E443C0866F}" type="presParOf" srcId="{B19D8630-EF28-2C4C-A0AF-E916A9959477}" destId="{29630970-B956-2242-A4FE-978D8EC06928}" srcOrd="0" destOrd="0" presId="urn:microsoft.com/office/officeart/2008/layout/LinedList"/>
    <dgm:cxn modelId="{42154368-90C8-AA40-845A-7F090206F273}" type="presParOf" srcId="{B19D8630-EF28-2C4C-A0AF-E916A9959477}" destId="{A4FD9A85-05E4-EE41-A7A6-3852F3579DE4}" srcOrd="1" destOrd="0" presId="urn:microsoft.com/office/officeart/2008/layout/LinedList"/>
    <dgm:cxn modelId="{E41C49D2-EB0A-5746-A176-466E6F5E8FB3}" type="presParOf" srcId="{82A4E485-7299-BE4B-AF26-4DC245C5B266}" destId="{98DCF8F3-F0A0-2646-9A7C-447FE4472604}" srcOrd="6" destOrd="0" presId="urn:microsoft.com/office/officeart/2008/layout/LinedList"/>
    <dgm:cxn modelId="{A53DCAE5-EE97-114C-ABAE-CCC9390DE6A3}" type="presParOf" srcId="{82A4E485-7299-BE4B-AF26-4DC245C5B266}" destId="{AE32E9CC-EF87-F342-A566-42F99A1888AF}" srcOrd="7" destOrd="0" presId="urn:microsoft.com/office/officeart/2008/layout/LinedList"/>
    <dgm:cxn modelId="{F889FAF2-8C8A-F348-BAE3-220FCAEE5B3C}" type="presParOf" srcId="{AE32E9CC-EF87-F342-A566-42F99A1888AF}" destId="{76D32D70-7235-FF40-8FE7-FAED57639775}" srcOrd="0" destOrd="0" presId="urn:microsoft.com/office/officeart/2008/layout/LinedList"/>
    <dgm:cxn modelId="{0528E1EC-1605-074C-80B1-9C7D8806A54E}" type="presParOf" srcId="{AE32E9CC-EF87-F342-A566-42F99A1888AF}" destId="{58951561-FC24-E64B-A80D-E2037176508F}" srcOrd="1" destOrd="0" presId="urn:microsoft.com/office/officeart/2008/layout/LinedList"/>
    <dgm:cxn modelId="{981CD9BE-37EB-5E4F-8A41-9A49326C8F9D}" type="presParOf" srcId="{82A4E485-7299-BE4B-AF26-4DC245C5B266}" destId="{A2971FD3-97BA-D743-9EC0-AC02EB276B0C}" srcOrd="8" destOrd="0" presId="urn:microsoft.com/office/officeart/2008/layout/LinedList"/>
    <dgm:cxn modelId="{C6411F27-C5AA-5B47-AEB6-8B0A42F466F7}" type="presParOf" srcId="{82A4E485-7299-BE4B-AF26-4DC245C5B266}" destId="{3401639C-894F-9244-A745-754DAFEDA59F}" srcOrd="9" destOrd="0" presId="urn:microsoft.com/office/officeart/2008/layout/LinedList"/>
    <dgm:cxn modelId="{F89F82AA-96BE-774F-9797-4A37BE0CBACA}" type="presParOf" srcId="{3401639C-894F-9244-A745-754DAFEDA59F}" destId="{E523B4E1-C909-3044-A0D5-8255C270FCAF}" srcOrd="0" destOrd="0" presId="urn:microsoft.com/office/officeart/2008/layout/LinedList"/>
    <dgm:cxn modelId="{0C420822-68AF-0844-889B-7EB596C10B78}" type="presParOf" srcId="{3401639C-894F-9244-A745-754DAFEDA59F}" destId="{E9A1C304-C600-0A4E-860F-E7F3258DE08B}" srcOrd="1" destOrd="0" presId="urn:microsoft.com/office/officeart/2008/layout/LinedList"/>
    <dgm:cxn modelId="{245FC22A-04B1-AC45-895D-9750AC6E8903}" type="presParOf" srcId="{82A4E485-7299-BE4B-AF26-4DC245C5B266}" destId="{654168F6-35C8-0F4F-9087-3DBF0061A644}" srcOrd="10" destOrd="0" presId="urn:microsoft.com/office/officeart/2008/layout/LinedList"/>
    <dgm:cxn modelId="{316E1638-D852-DE41-8EA0-24B318D51DA1}" type="presParOf" srcId="{82A4E485-7299-BE4B-AF26-4DC245C5B266}" destId="{BE0E9DC1-0641-964A-A24D-E8247FBD814B}" srcOrd="11" destOrd="0" presId="urn:microsoft.com/office/officeart/2008/layout/LinedList"/>
    <dgm:cxn modelId="{6A659BFE-3950-084D-802A-C46F8C00BC71}" type="presParOf" srcId="{BE0E9DC1-0641-964A-A24D-E8247FBD814B}" destId="{7BF91933-5FA1-0847-88C9-67AF704CFF75}" srcOrd="0" destOrd="0" presId="urn:microsoft.com/office/officeart/2008/layout/LinedList"/>
    <dgm:cxn modelId="{FC16BA9A-C9AD-034D-8B12-24583A477BD2}" type="presParOf" srcId="{BE0E9DC1-0641-964A-A24D-E8247FBD814B}" destId="{4E69FECA-E4EF-AA48-9445-343C9E5E2036}" srcOrd="1" destOrd="0" presId="urn:microsoft.com/office/officeart/2008/layout/LinedList"/>
    <dgm:cxn modelId="{A72DBAFA-3807-4547-8077-B19BF55F01DC}" type="presParOf" srcId="{82A4E485-7299-BE4B-AF26-4DC245C5B266}" destId="{31CDB43C-9E12-1842-A50C-7A27D9A560BE}" srcOrd="12" destOrd="0" presId="urn:microsoft.com/office/officeart/2008/layout/LinedList"/>
    <dgm:cxn modelId="{244488E3-DBC8-DA4B-8335-3C985DA67449}" type="presParOf" srcId="{82A4E485-7299-BE4B-AF26-4DC245C5B266}" destId="{ECE89CFA-CB9D-684E-A4A3-082D55D701EE}" srcOrd="13" destOrd="0" presId="urn:microsoft.com/office/officeart/2008/layout/LinedList"/>
    <dgm:cxn modelId="{9F41871D-A477-AD44-8CA3-C872FE9D116E}" type="presParOf" srcId="{ECE89CFA-CB9D-684E-A4A3-082D55D701EE}" destId="{9DD09BEA-3737-574C-9A66-6C0038A821FF}" srcOrd="0" destOrd="0" presId="urn:microsoft.com/office/officeart/2008/layout/LinedList"/>
    <dgm:cxn modelId="{5A94EC0D-E87A-AD45-84B2-306FB61563E6}" type="presParOf" srcId="{ECE89CFA-CB9D-684E-A4A3-082D55D701EE}" destId="{BE840796-3564-274C-884B-50B701E4590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D80CEA-5421-4661-8DDC-1B662D775593}"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3B149C8-8348-47D2-9E06-4F54A156CD37}">
      <dgm:prSet/>
      <dgm:spPr/>
      <dgm:t>
        <a:bodyPr/>
        <a:lstStyle/>
        <a:p>
          <a:r>
            <a:rPr lang="es-HN" baseline="0"/>
            <a:t>Los documentos que se preparan son: ·     </a:t>
          </a:r>
          <a:endParaRPr lang="en-US"/>
        </a:p>
      </dgm:t>
    </dgm:pt>
    <dgm:pt modelId="{B4726AC4-7BC0-431B-BBFF-F5E187A2A50E}" type="parTrans" cxnId="{8210C98B-3960-47B3-A8CE-44D49F36344C}">
      <dgm:prSet/>
      <dgm:spPr/>
      <dgm:t>
        <a:bodyPr/>
        <a:lstStyle/>
        <a:p>
          <a:endParaRPr lang="en-US"/>
        </a:p>
      </dgm:t>
    </dgm:pt>
    <dgm:pt modelId="{8DE8887E-C812-4EF5-97C9-2260601083B7}" type="sibTrans" cxnId="{8210C98B-3960-47B3-A8CE-44D49F36344C}">
      <dgm:prSet/>
      <dgm:spPr/>
      <dgm:t>
        <a:bodyPr/>
        <a:lstStyle/>
        <a:p>
          <a:endParaRPr lang="en-US"/>
        </a:p>
      </dgm:t>
    </dgm:pt>
    <dgm:pt modelId="{AF31A864-D8E8-4DF3-9064-C31EC3C0A259}">
      <dgm:prSet/>
      <dgm:spPr/>
      <dgm:t>
        <a:bodyPr/>
        <a:lstStyle/>
        <a:p>
          <a:r>
            <a:rPr lang="es-HN" baseline="0"/>
            <a:t>·      Prospecto.</a:t>
          </a:r>
          <a:endParaRPr lang="en-US"/>
        </a:p>
      </dgm:t>
    </dgm:pt>
    <dgm:pt modelId="{D0E5289E-22C5-4A10-A34A-3372C7869A54}" type="parTrans" cxnId="{07508ADD-3E3A-41BF-8518-A08EF8AC318D}">
      <dgm:prSet/>
      <dgm:spPr/>
      <dgm:t>
        <a:bodyPr/>
        <a:lstStyle/>
        <a:p>
          <a:endParaRPr lang="en-US"/>
        </a:p>
      </dgm:t>
    </dgm:pt>
    <dgm:pt modelId="{4681CE12-8516-4C44-BDCD-99EAED3D3C81}" type="sibTrans" cxnId="{07508ADD-3E3A-41BF-8518-A08EF8AC318D}">
      <dgm:prSet/>
      <dgm:spPr/>
      <dgm:t>
        <a:bodyPr/>
        <a:lstStyle/>
        <a:p>
          <a:endParaRPr lang="en-US"/>
        </a:p>
      </dgm:t>
    </dgm:pt>
    <dgm:pt modelId="{9CB8CDA2-BAC0-4153-8066-57AE242664AA}">
      <dgm:prSet/>
      <dgm:spPr/>
      <dgm:t>
        <a:bodyPr/>
        <a:lstStyle/>
        <a:p>
          <a:r>
            <a:rPr lang="es-HN" baseline="0"/>
            <a:t>·      Acuerdo de suscripción.</a:t>
          </a:r>
          <a:endParaRPr lang="en-US"/>
        </a:p>
      </dgm:t>
    </dgm:pt>
    <dgm:pt modelId="{CB561687-0210-467C-934B-09B5B4531D21}" type="parTrans" cxnId="{3422E63D-C535-456D-8935-CFB67D65ECC2}">
      <dgm:prSet/>
      <dgm:spPr/>
      <dgm:t>
        <a:bodyPr/>
        <a:lstStyle/>
        <a:p>
          <a:endParaRPr lang="en-US"/>
        </a:p>
      </dgm:t>
    </dgm:pt>
    <dgm:pt modelId="{15D14F4D-3E79-4AF1-B08D-82C4C924100F}" type="sibTrans" cxnId="{3422E63D-C535-456D-8935-CFB67D65ECC2}">
      <dgm:prSet/>
      <dgm:spPr/>
      <dgm:t>
        <a:bodyPr/>
        <a:lstStyle/>
        <a:p>
          <a:endParaRPr lang="en-US"/>
        </a:p>
      </dgm:t>
    </dgm:pt>
    <dgm:pt modelId="{5FF41B8C-15B4-4B3C-B01D-FC3D84CAEEEC}">
      <dgm:prSet/>
      <dgm:spPr/>
      <dgm:t>
        <a:bodyPr/>
        <a:lstStyle/>
        <a:p>
          <a:r>
            <a:rPr lang="es-HN" baseline="0"/>
            <a:t>·      Acuerdo entre directivos.</a:t>
          </a:r>
          <a:endParaRPr lang="en-US"/>
        </a:p>
      </dgm:t>
    </dgm:pt>
    <dgm:pt modelId="{DC51AA8A-5E1E-4264-9070-BD124E7CBCE4}" type="parTrans" cxnId="{D417E8AD-D5C9-43B2-80EF-5114BC16ACD9}">
      <dgm:prSet/>
      <dgm:spPr/>
      <dgm:t>
        <a:bodyPr/>
        <a:lstStyle/>
        <a:p>
          <a:endParaRPr lang="en-US"/>
        </a:p>
      </dgm:t>
    </dgm:pt>
    <dgm:pt modelId="{C1BDE167-BD6C-4050-BD42-746C8BB87B47}" type="sibTrans" cxnId="{D417E8AD-D5C9-43B2-80EF-5114BC16ACD9}">
      <dgm:prSet/>
      <dgm:spPr/>
      <dgm:t>
        <a:bodyPr/>
        <a:lstStyle/>
        <a:p>
          <a:endParaRPr lang="en-US"/>
        </a:p>
      </dgm:t>
    </dgm:pt>
    <dgm:pt modelId="{75EBD395-2689-408F-B7E6-11CFCD094536}">
      <dgm:prSet/>
      <dgm:spPr/>
      <dgm:t>
        <a:bodyPr/>
        <a:lstStyle/>
        <a:p>
          <a:r>
            <a:rPr lang="es-HN" baseline="0"/>
            <a:t>·      Acuerdo de agencia fiscal y escritura de pacto.</a:t>
          </a:r>
          <a:endParaRPr lang="en-US"/>
        </a:p>
      </dgm:t>
    </dgm:pt>
    <dgm:pt modelId="{8A953253-EB5F-4ADE-B2D3-695C0ABAFB79}" type="parTrans" cxnId="{CBFC36F3-5239-44D4-8622-CEC8F052C2B0}">
      <dgm:prSet/>
      <dgm:spPr/>
      <dgm:t>
        <a:bodyPr/>
        <a:lstStyle/>
        <a:p>
          <a:endParaRPr lang="en-US"/>
        </a:p>
      </dgm:t>
    </dgm:pt>
    <dgm:pt modelId="{550416E5-6ED5-4EF0-97FC-EE4DF4E1D653}" type="sibTrans" cxnId="{CBFC36F3-5239-44D4-8622-CEC8F052C2B0}">
      <dgm:prSet/>
      <dgm:spPr/>
      <dgm:t>
        <a:bodyPr/>
        <a:lstStyle/>
        <a:p>
          <a:endParaRPr lang="en-US"/>
        </a:p>
      </dgm:t>
    </dgm:pt>
    <dgm:pt modelId="{C30623D7-7230-42C7-B2EF-D477FA5AF175}">
      <dgm:prSet/>
      <dgm:spPr/>
      <dgm:t>
        <a:bodyPr/>
        <a:lstStyle/>
        <a:p>
          <a:r>
            <a:rPr lang="es-HN" baseline="0"/>
            <a:t>·      Escritura de fideicomiso y acuerdo de agencia pagadora.</a:t>
          </a:r>
          <a:endParaRPr lang="en-US"/>
        </a:p>
      </dgm:t>
    </dgm:pt>
    <dgm:pt modelId="{1E03269A-4093-4673-971F-32BCEC3DAE99}" type="parTrans" cxnId="{EE421735-CAD9-4B3A-A50A-BCBA1F61AE04}">
      <dgm:prSet/>
      <dgm:spPr/>
      <dgm:t>
        <a:bodyPr/>
        <a:lstStyle/>
        <a:p>
          <a:endParaRPr lang="en-US"/>
        </a:p>
      </dgm:t>
    </dgm:pt>
    <dgm:pt modelId="{A005CF72-8606-45BB-B701-9AEB707102D0}" type="sibTrans" cxnId="{EE421735-CAD9-4B3A-A50A-BCBA1F61AE04}">
      <dgm:prSet/>
      <dgm:spPr/>
      <dgm:t>
        <a:bodyPr/>
        <a:lstStyle/>
        <a:p>
          <a:endParaRPr lang="en-US"/>
        </a:p>
      </dgm:t>
    </dgm:pt>
    <dgm:pt modelId="{C1F45C60-2040-4FE6-8E0B-C3B34E36FE46}">
      <dgm:prSet/>
      <dgm:spPr/>
      <dgm:t>
        <a:bodyPr/>
        <a:lstStyle/>
        <a:p>
          <a:r>
            <a:rPr lang="es-HN" baseline="0"/>
            <a:t>·      Nota global.</a:t>
          </a:r>
          <a:endParaRPr lang="en-US"/>
        </a:p>
      </dgm:t>
    </dgm:pt>
    <dgm:pt modelId="{D63F995E-4533-408B-A525-FA12AFAF149A}" type="parTrans" cxnId="{FFDDBBBD-DDED-4AFE-B1F8-20546AE5D287}">
      <dgm:prSet/>
      <dgm:spPr/>
      <dgm:t>
        <a:bodyPr/>
        <a:lstStyle/>
        <a:p>
          <a:endParaRPr lang="en-US"/>
        </a:p>
      </dgm:t>
    </dgm:pt>
    <dgm:pt modelId="{A5A4D623-EC30-4C0A-909F-EBE55CEB8011}" type="sibTrans" cxnId="{FFDDBBBD-DDED-4AFE-B1F8-20546AE5D287}">
      <dgm:prSet/>
      <dgm:spPr/>
      <dgm:t>
        <a:bodyPr/>
        <a:lstStyle/>
        <a:p>
          <a:endParaRPr lang="en-US"/>
        </a:p>
      </dgm:t>
    </dgm:pt>
    <dgm:pt modelId="{B1930E6E-6E02-48AA-AF07-900ECB047678}">
      <dgm:prSet/>
      <dgm:spPr/>
      <dgm:t>
        <a:bodyPr/>
        <a:lstStyle/>
        <a:p>
          <a:r>
            <a:rPr lang="es-HN" baseline="0"/>
            <a:t>·      Opinión legal.</a:t>
          </a:r>
          <a:endParaRPr lang="en-US"/>
        </a:p>
      </dgm:t>
    </dgm:pt>
    <dgm:pt modelId="{257EF28B-95D9-4377-B76A-AD0BB52D5B6C}" type="parTrans" cxnId="{45E25B82-4A97-442C-B4E3-F606F4488312}">
      <dgm:prSet/>
      <dgm:spPr/>
      <dgm:t>
        <a:bodyPr/>
        <a:lstStyle/>
        <a:p>
          <a:endParaRPr lang="en-US"/>
        </a:p>
      </dgm:t>
    </dgm:pt>
    <dgm:pt modelId="{DD23490F-FAE0-44D0-BBAA-F08409E8E446}" type="sibTrans" cxnId="{45E25B82-4A97-442C-B4E3-F606F4488312}">
      <dgm:prSet/>
      <dgm:spPr/>
      <dgm:t>
        <a:bodyPr/>
        <a:lstStyle/>
        <a:p>
          <a:endParaRPr lang="en-US"/>
        </a:p>
      </dgm:t>
    </dgm:pt>
    <dgm:pt modelId="{A7101CA2-F076-45A1-85BA-8C71687D8430}">
      <dgm:prSet/>
      <dgm:spPr/>
      <dgm:t>
        <a:bodyPr/>
        <a:lstStyle/>
        <a:p>
          <a:r>
            <a:rPr lang="es-HN" baseline="0"/>
            <a:t>·      Firma y cierre del memorándum.</a:t>
          </a:r>
          <a:endParaRPr lang="en-US"/>
        </a:p>
      </dgm:t>
    </dgm:pt>
    <dgm:pt modelId="{B9686787-F239-45EE-91CF-443EFD3138B8}" type="parTrans" cxnId="{2C79F682-7EBC-4A0A-B744-005EE1A0EA37}">
      <dgm:prSet/>
      <dgm:spPr/>
      <dgm:t>
        <a:bodyPr/>
        <a:lstStyle/>
        <a:p>
          <a:endParaRPr lang="en-US"/>
        </a:p>
      </dgm:t>
    </dgm:pt>
    <dgm:pt modelId="{E29C7AC2-6CDB-45DC-B3AD-1422DDC4B167}" type="sibTrans" cxnId="{2C79F682-7EBC-4A0A-B744-005EE1A0EA37}">
      <dgm:prSet/>
      <dgm:spPr/>
      <dgm:t>
        <a:bodyPr/>
        <a:lstStyle/>
        <a:p>
          <a:endParaRPr lang="en-US"/>
        </a:p>
      </dgm:t>
    </dgm:pt>
    <dgm:pt modelId="{5565BBC9-C2CE-41D0-BCDD-0695C4C5E85C}">
      <dgm:prSet/>
      <dgm:spPr/>
      <dgm:t>
        <a:bodyPr/>
        <a:lstStyle/>
        <a:p>
          <a:r>
            <a:rPr lang="es-HN" baseline="0"/>
            <a:t>·      Carta de compromiso/mandato.</a:t>
          </a:r>
          <a:endParaRPr lang="en-US"/>
        </a:p>
      </dgm:t>
    </dgm:pt>
    <dgm:pt modelId="{214EE580-FE5E-4E44-98CC-0A7CCCB25073}" type="parTrans" cxnId="{BB04133B-804F-4274-9BCD-DD89755C20B2}">
      <dgm:prSet/>
      <dgm:spPr/>
      <dgm:t>
        <a:bodyPr/>
        <a:lstStyle/>
        <a:p>
          <a:endParaRPr lang="en-US"/>
        </a:p>
      </dgm:t>
    </dgm:pt>
    <dgm:pt modelId="{827D04DC-559C-44D1-8EF3-B146D90B43F7}" type="sibTrans" cxnId="{BB04133B-804F-4274-9BCD-DD89755C20B2}">
      <dgm:prSet/>
      <dgm:spPr/>
      <dgm:t>
        <a:bodyPr/>
        <a:lstStyle/>
        <a:p>
          <a:endParaRPr lang="en-US"/>
        </a:p>
      </dgm:t>
    </dgm:pt>
    <dgm:pt modelId="{14DA14A2-1EFC-4FCA-A58D-A373785FFE3C}">
      <dgm:prSet/>
      <dgm:spPr/>
      <dgm:t>
        <a:bodyPr/>
        <a:lstStyle/>
        <a:p>
          <a:r>
            <a:rPr lang="es-HN" baseline="0"/>
            <a:t>·      Cartas de consuelo de los auditores.</a:t>
          </a:r>
          <a:endParaRPr lang="en-US"/>
        </a:p>
      </dgm:t>
    </dgm:pt>
    <dgm:pt modelId="{E3681DAE-B696-43B2-93CD-AA75C3822192}" type="parTrans" cxnId="{57BA992B-41D8-4E62-A78F-2DF0E6C19B5D}">
      <dgm:prSet/>
      <dgm:spPr/>
      <dgm:t>
        <a:bodyPr/>
        <a:lstStyle/>
        <a:p>
          <a:endParaRPr lang="en-US"/>
        </a:p>
      </dgm:t>
    </dgm:pt>
    <dgm:pt modelId="{FB3E20FC-E8D7-40F6-9A0F-9F6B181DE0CC}" type="sibTrans" cxnId="{57BA992B-41D8-4E62-A78F-2DF0E6C19B5D}">
      <dgm:prSet/>
      <dgm:spPr/>
      <dgm:t>
        <a:bodyPr/>
        <a:lstStyle/>
        <a:p>
          <a:endParaRPr lang="en-US"/>
        </a:p>
      </dgm:t>
    </dgm:pt>
    <dgm:pt modelId="{251AADAD-731C-42BE-9F16-E41FDDE8E2D2}">
      <dgm:prSet/>
      <dgm:spPr/>
      <dgm:t>
        <a:bodyPr/>
        <a:lstStyle/>
        <a:p>
          <a:r>
            <a:rPr lang="es-HN" baseline="0"/>
            <a:t>·      Actas de la junta del emisor.</a:t>
          </a:r>
          <a:endParaRPr lang="en-US"/>
        </a:p>
      </dgm:t>
    </dgm:pt>
    <dgm:pt modelId="{945B36D7-F3CD-4A6F-98DD-CEB04C2C8081}" type="parTrans" cxnId="{0D31631A-4386-458C-9668-36731A766A2E}">
      <dgm:prSet/>
      <dgm:spPr/>
      <dgm:t>
        <a:bodyPr/>
        <a:lstStyle/>
        <a:p>
          <a:endParaRPr lang="en-US"/>
        </a:p>
      </dgm:t>
    </dgm:pt>
    <dgm:pt modelId="{841C5C67-298A-4B2C-AB26-78C513721A5C}" type="sibTrans" cxnId="{0D31631A-4386-458C-9668-36731A766A2E}">
      <dgm:prSet/>
      <dgm:spPr/>
      <dgm:t>
        <a:bodyPr/>
        <a:lstStyle/>
        <a:p>
          <a:endParaRPr lang="en-US"/>
        </a:p>
      </dgm:t>
    </dgm:pt>
    <dgm:pt modelId="{77EC469A-3394-42AE-91FC-4B22A9E1AD02}">
      <dgm:prSet/>
      <dgm:spPr/>
      <dgm:t>
        <a:bodyPr/>
        <a:lstStyle/>
        <a:p>
          <a:r>
            <a:rPr lang="es-HN" baseline="0"/>
            <a:t>·      Carta de cita del agente de proceso.</a:t>
          </a:r>
          <a:endParaRPr lang="en-US"/>
        </a:p>
      </dgm:t>
    </dgm:pt>
    <dgm:pt modelId="{783A5939-F3AB-43E8-881B-B44E40546769}" type="parTrans" cxnId="{93F7FECA-094C-4B98-B1B9-82B8EBE5021A}">
      <dgm:prSet/>
      <dgm:spPr/>
      <dgm:t>
        <a:bodyPr/>
        <a:lstStyle/>
        <a:p>
          <a:endParaRPr lang="en-US"/>
        </a:p>
      </dgm:t>
    </dgm:pt>
    <dgm:pt modelId="{7E7CD58A-D402-4157-92BC-3AB68F17EF36}" type="sibTrans" cxnId="{93F7FECA-094C-4B98-B1B9-82B8EBE5021A}">
      <dgm:prSet/>
      <dgm:spPr/>
      <dgm:t>
        <a:bodyPr/>
        <a:lstStyle/>
        <a:p>
          <a:endParaRPr lang="en-US"/>
        </a:p>
      </dgm:t>
    </dgm:pt>
    <dgm:pt modelId="{61FF4E89-2A70-D448-A044-A6F0FF1FAD31}" type="pres">
      <dgm:prSet presAssocID="{F1D80CEA-5421-4661-8DDC-1B662D775593}" presName="vert0" presStyleCnt="0">
        <dgm:presLayoutVars>
          <dgm:dir/>
          <dgm:animOne val="branch"/>
          <dgm:animLvl val="lvl"/>
        </dgm:presLayoutVars>
      </dgm:prSet>
      <dgm:spPr/>
    </dgm:pt>
    <dgm:pt modelId="{E339BA18-5BE7-A246-AFB2-A0CE4EA04BDC}" type="pres">
      <dgm:prSet presAssocID="{73B149C8-8348-47D2-9E06-4F54A156CD37}" presName="thickLine" presStyleLbl="alignNode1" presStyleIdx="0" presStyleCnt="13"/>
      <dgm:spPr/>
    </dgm:pt>
    <dgm:pt modelId="{CBB86E4D-0DAE-1C44-8954-5F64F359AB23}" type="pres">
      <dgm:prSet presAssocID="{73B149C8-8348-47D2-9E06-4F54A156CD37}" presName="horz1" presStyleCnt="0"/>
      <dgm:spPr/>
    </dgm:pt>
    <dgm:pt modelId="{E1EC60C4-C9E0-4346-B767-C26703C18956}" type="pres">
      <dgm:prSet presAssocID="{73B149C8-8348-47D2-9E06-4F54A156CD37}" presName="tx1" presStyleLbl="revTx" presStyleIdx="0" presStyleCnt="13"/>
      <dgm:spPr/>
    </dgm:pt>
    <dgm:pt modelId="{77D5092C-12E1-1C4E-BBD3-348D3FAE447A}" type="pres">
      <dgm:prSet presAssocID="{73B149C8-8348-47D2-9E06-4F54A156CD37}" presName="vert1" presStyleCnt="0"/>
      <dgm:spPr/>
    </dgm:pt>
    <dgm:pt modelId="{B00F61AB-4513-FD47-BBFE-1F4F2F57C2AC}" type="pres">
      <dgm:prSet presAssocID="{AF31A864-D8E8-4DF3-9064-C31EC3C0A259}" presName="thickLine" presStyleLbl="alignNode1" presStyleIdx="1" presStyleCnt="13"/>
      <dgm:spPr/>
    </dgm:pt>
    <dgm:pt modelId="{35CB29BD-03C8-874B-9CD7-A4B911B87E25}" type="pres">
      <dgm:prSet presAssocID="{AF31A864-D8E8-4DF3-9064-C31EC3C0A259}" presName="horz1" presStyleCnt="0"/>
      <dgm:spPr/>
    </dgm:pt>
    <dgm:pt modelId="{6383ED1F-F1DC-084B-9668-FA3756CB6B35}" type="pres">
      <dgm:prSet presAssocID="{AF31A864-D8E8-4DF3-9064-C31EC3C0A259}" presName="tx1" presStyleLbl="revTx" presStyleIdx="1" presStyleCnt="13"/>
      <dgm:spPr/>
    </dgm:pt>
    <dgm:pt modelId="{961D2368-95B6-774E-B03B-D5C5C402F231}" type="pres">
      <dgm:prSet presAssocID="{AF31A864-D8E8-4DF3-9064-C31EC3C0A259}" presName="vert1" presStyleCnt="0"/>
      <dgm:spPr/>
    </dgm:pt>
    <dgm:pt modelId="{A870D846-A6D3-274C-BA95-0A25ACDCBA72}" type="pres">
      <dgm:prSet presAssocID="{9CB8CDA2-BAC0-4153-8066-57AE242664AA}" presName="thickLine" presStyleLbl="alignNode1" presStyleIdx="2" presStyleCnt="13"/>
      <dgm:spPr/>
    </dgm:pt>
    <dgm:pt modelId="{9E763737-8DA9-7C42-9BBE-43DF846C78CF}" type="pres">
      <dgm:prSet presAssocID="{9CB8CDA2-BAC0-4153-8066-57AE242664AA}" presName="horz1" presStyleCnt="0"/>
      <dgm:spPr/>
    </dgm:pt>
    <dgm:pt modelId="{C2053635-9A71-0F4F-979D-9EC02DC14825}" type="pres">
      <dgm:prSet presAssocID="{9CB8CDA2-BAC0-4153-8066-57AE242664AA}" presName="tx1" presStyleLbl="revTx" presStyleIdx="2" presStyleCnt="13"/>
      <dgm:spPr/>
    </dgm:pt>
    <dgm:pt modelId="{A9FCCF0A-8B30-8E4C-A031-6B3E1B963716}" type="pres">
      <dgm:prSet presAssocID="{9CB8CDA2-BAC0-4153-8066-57AE242664AA}" presName="vert1" presStyleCnt="0"/>
      <dgm:spPr/>
    </dgm:pt>
    <dgm:pt modelId="{5D704C96-2848-8C42-92F5-51B7BCDA883F}" type="pres">
      <dgm:prSet presAssocID="{5FF41B8C-15B4-4B3C-B01D-FC3D84CAEEEC}" presName="thickLine" presStyleLbl="alignNode1" presStyleIdx="3" presStyleCnt="13"/>
      <dgm:spPr/>
    </dgm:pt>
    <dgm:pt modelId="{788AD701-F0C8-2F4C-AE4D-6DE5E4C8008E}" type="pres">
      <dgm:prSet presAssocID="{5FF41B8C-15B4-4B3C-B01D-FC3D84CAEEEC}" presName="horz1" presStyleCnt="0"/>
      <dgm:spPr/>
    </dgm:pt>
    <dgm:pt modelId="{030D55DF-0090-644F-B771-065F69806D50}" type="pres">
      <dgm:prSet presAssocID="{5FF41B8C-15B4-4B3C-B01D-FC3D84CAEEEC}" presName="tx1" presStyleLbl="revTx" presStyleIdx="3" presStyleCnt="13"/>
      <dgm:spPr/>
    </dgm:pt>
    <dgm:pt modelId="{DA94D765-A961-5646-80CB-AAA86668EEE7}" type="pres">
      <dgm:prSet presAssocID="{5FF41B8C-15B4-4B3C-B01D-FC3D84CAEEEC}" presName="vert1" presStyleCnt="0"/>
      <dgm:spPr/>
    </dgm:pt>
    <dgm:pt modelId="{40785A99-EC85-1043-8940-54DFF34AF38E}" type="pres">
      <dgm:prSet presAssocID="{75EBD395-2689-408F-B7E6-11CFCD094536}" presName="thickLine" presStyleLbl="alignNode1" presStyleIdx="4" presStyleCnt="13"/>
      <dgm:spPr/>
    </dgm:pt>
    <dgm:pt modelId="{0E40952C-ADBE-1B42-90BD-49A2C359491F}" type="pres">
      <dgm:prSet presAssocID="{75EBD395-2689-408F-B7E6-11CFCD094536}" presName="horz1" presStyleCnt="0"/>
      <dgm:spPr/>
    </dgm:pt>
    <dgm:pt modelId="{6AE08417-9750-834F-ADDA-AA8F9706540A}" type="pres">
      <dgm:prSet presAssocID="{75EBD395-2689-408F-B7E6-11CFCD094536}" presName="tx1" presStyleLbl="revTx" presStyleIdx="4" presStyleCnt="13"/>
      <dgm:spPr/>
    </dgm:pt>
    <dgm:pt modelId="{47478603-03CD-AA4F-92F6-83C4160369D4}" type="pres">
      <dgm:prSet presAssocID="{75EBD395-2689-408F-B7E6-11CFCD094536}" presName="vert1" presStyleCnt="0"/>
      <dgm:spPr/>
    </dgm:pt>
    <dgm:pt modelId="{B598B3E3-0639-FF49-BB2D-1C6B156D7EEC}" type="pres">
      <dgm:prSet presAssocID="{C30623D7-7230-42C7-B2EF-D477FA5AF175}" presName="thickLine" presStyleLbl="alignNode1" presStyleIdx="5" presStyleCnt="13"/>
      <dgm:spPr/>
    </dgm:pt>
    <dgm:pt modelId="{B373F9FD-8FA6-B34F-A4F1-8D8D95BD5D23}" type="pres">
      <dgm:prSet presAssocID="{C30623D7-7230-42C7-B2EF-D477FA5AF175}" presName="horz1" presStyleCnt="0"/>
      <dgm:spPr/>
    </dgm:pt>
    <dgm:pt modelId="{B4C05D08-2A98-AF41-BDF5-DC1C827D13E3}" type="pres">
      <dgm:prSet presAssocID="{C30623D7-7230-42C7-B2EF-D477FA5AF175}" presName="tx1" presStyleLbl="revTx" presStyleIdx="5" presStyleCnt="13"/>
      <dgm:spPr/>
    </dgm:pt>
    <dgm:pt modelId="{E0A8B927-ADAB-1C4D-BEB5-7436EAB7FEFF}" type="pres">
      <dgm:prSet presAssocID="{C30623D7-7230-42C7-B2EF-D477FA5AF175}" presName="vert1" presStyleCnt="0"/>
      <dgm:spPr/>
    </dgm:pt>
    <dgm:pt modelId="{6D105A91-3D3C-1142-8A11-82BAA5905BED}" type="pres">
      <dgm:prSet presAssocID="{C1F45C60-2040-4FE6-8E0B-C3B34E36FE46}" presName="thickLine" presStyleLbl="alignNode1" presStyleIdx="6" presStyleCnt="13"/>
      <dgm:spPr/>
    </dgm:pt>
    <dgm:pt modelId="{A74A8B6B-4B65-3245-92CD-E374FF3B9FF5}" type="pres">
      <dgm:prSet presAssocID="{C1F45C60-2040-4FE6-8E0B-C3B34E36FE46}" presName="horz1" presStyleCnt="0"/>
      <dgm:spPr/>
    </dgm:pt>
    <dgm:pt modelId="{6D744718-9E5E-7843-8BE8-48CE4F567D37}" type="pres">
      <dgm:prSet presAssocID="{C1F45C60-2040-4FE6-8E0B-C3B34E36FE46}" presName="tx1" presStyleLbl="revTx" presStyleIdx="6" presStyleCnt="13"/>
      <dgm:spPr/>
    </dgm:pt>
    <dgm:pt modelId="{7CDFF31A-107D-1944-BE6E-B8B639862B8C}" type="pres">
      <dgm:prSet presAssocID="{C1F45C60-2040-4FE6-8E0B-C3B34E36FE46}" presName="vert1" presStyleCnt="0"/>
      <dgm:spPr/>
    </dgm:pt>
    <dgm:pt modelId="{0B95E649-5387-2147-8F24-96D504B36272}" type="pres">
      <dgm:prSet presAssocID="{B1930E6E-6E02-48AA-AF07-900ECB047678}" presName="thickLine" presStyleLbl="alignNode1" presStyleIdx="7" presStyleCnt="13"/>
      <dgm:spPr/>
    </dgm:pt>
    <dgm:pt modelId="{485172D0-5046-324D-AB8E-676BAA215E7C}" type="pres">
      <dgm:prSet presAssocID="{B1930E6E-6E02-48AA-AF07-900ECB047678}" presName="horz1" presStyleCnt="0"/>
      <dgm:spPr/>
    </dgm:pt>
    <dgm:pt modelId="{6687DC71-A963-2847-817F-3BF0B1A4CFAE}" type="pres">
      <dgm:prSet presAssocID="{B1930E6E-6E02-48AA-AF07-900ECB047678}" presName="tx1" presStyleLbl="revTx" presStyleIdx="7" presStyleCnt="13"/>
      <dgm:spPr/>
    </dgm:pt>
    <dgm:pt modelId="{6C2D9E6A-F5BA-BA4F-B3F2-D382B6BBB2F8}" type="pres">
      <dgm:prSet presAssocID="{B1930E6E-6E02-48AA-AF07-900ECB047678}" presName="vert1" presStyleCnt="0"/>
      <dgm:spPr/>
    </dgm:pt>
    <dgm:pt modelId="{C679FED6-80DB-B44D-BF8E-8FCEEEFC9223}" type="pres">
      <dgm:prSet presAssocID="{A7101CA2-F076-45A1-85BA-8C71687D8430}" presName="thickLine" presStyleLbl="alignNode1" presStyleIdx="8" presStyleCnt="13"/>
      <dgm:spPr/>
    </dgm:pt>
    <dgm:pt modelId="{5F6688B2-7BCA-134C-A8BC-D2520D9C3944}" type="pres">
      <dgm:prSet presAssocID="{A7101CA2-F076-45A1-85BA-8C71687D8430}" presName="horz1" presStyleCnt="0"/>
      <dgm:spPr/>
    </dgm:pt>
    <dgm:pt modelId="{F34E9590-469C-2443-BD19-5374D05B27C4}" type="pres">
      <dgm:prSet presAssocID="{A7101CA2-F076-45A1-85BA-8C71687D8430}" presName="tx1" presStyleLbl="revTx" presStyleIdx="8" presStyleCnt="13"/>
      <dgm:spPr/>
    </dgm:pt>
    <dgm:pt modelId="{B403139D-4866-DE49-9AE7-B65A73B5069F}" type="pres">
      <dgm:prSet presAssocID="{A7101CA2-F076-45A1-85BA-8C71687D8430}" presName="vert1" presStyleCnt="0"/>
      <dgm:spPr/>
    </dgm:pt>
    <dgm:pt modelId="{AFFE7B2C-D3AE-474A-A798-49F99774A5C9}" type="pres">
      <dgm:prSet presAssocID="{5565BBC9-C2CE-41D0-BCDD-0695C4C5E85C}" presName="thickLine" presStyleLbl="alignNode1" presStyleIdx="9" presStyleCnt="13"/>
      <dgm:spPr/>
    </dgm:pt>
    <dgm:pt modelId="{3833FE6B-AD6D-994D-8074-5FE31EAA8DB8}" type="pres">
      <dgm:prSet presAssocID="{5565BBC9-C2CE-41D0-BCDD-0695C4C5E85C}" presName="horz1" presStyleCnt="0"/>
      <dgm:spPr/>
    </dgm:pt>
    <dgm:pt modelId="{A366FF19-69AE-4048-B23A-34B5623AB181}" type="pres">
      <dgm:prSet presAssocID="{5565BBC9-C2CE-41D0-BCDD-0695C4C5E85C}" presName="tx1" presStyleLbl="revTx" presStyleIdx="9" presStyleCnt="13"/>
      <dgm:spPr/>
    </dgm:pt>
    <dgm:pt modelId="{ACE7AAAC-9185-7347-A016-577419284049}" type="pres">
      <dgm:prSet presAssocID="{5565BBC9-C2CE-41D0-BCDD-0695C4C5E85C}" presName="vert1" presStyleCnt="0"/>
      <dgm:spPr/>
    </dgm:pt>
    <dgm:pt modelId="{E486D6BE-1941-9B48-8BEE-2544DC505741}" type="pres">
      <dgm:prSet presAssocID="{14DA14A2-1EFC-4FCA-A58D-A373785FFE3C}" presName="thickLine" presStyleLbl="alignNode1" presStyleIdx="10" presStyleCnt="13"/>
      <dgm:spPr/>
    </dgm:pt>
    <dgm:pt modelId="{5787E179-AEC8-4E42-A37B-3B3B2305C8A8}" type="pres">
      <dgm:prSet presAssocID="{14DA14A2-1EFC-4FCA-A58D-A373785FFE3C}" presName="horz1" presStyleCnt="0"/>
      <dgm:spPr/>
    </dgm:pt>
    <dgm:pt modelId="{8770F285-2303-3141-A148-30460DA7862B}" type="pres">
      <dgm:prSet presAssocID="{14DA14A2-1EFC-4FCA-A58D-A373785FFE3C}" presName="tx1" presStyleLbl="revTx" presStyleIdx="10" presStyleCnt="13"/>
      <dgm:spPr/>
    </dgm:pt>
    <dgm:pt modelId="{E2705B1D-8427-4841-BA2D-78EBFCCC9A04}" type="pres">
      <dgm:prSet presAssocID="{14DA14A2-1EFC-4FCA-A58D-A373785FFE3C}" presName="vert1" presStyleCnt="0"/>
      <dgm:spPr/>
    </dgm:pt>
    <dgm:pt modelId="{6E04CDF6-4DA8-1544-AF2C-1C731A6BCED1}" type="pres">
      <dgm:prSet presAssocID="{251AADAD-731C-42BE-9F16-E41FDDE8E2D2}" presName="thickLine" presStyleLbl="alignNode1" presStyleIdx="11" presStyleCnt="13"/>
      <dgm:spPr/>
    </dgm:pt>
    <dgm:pt modelId="{DF3B607E-A648-3341-98E6-8DEAFB36C56E}" type="pres">
      <dgm:prSet presAssocID="{251AADAD-731C-42BE-9F16-E41FDDE8E2D2}" presName="horz1" presStyleCnt="0"/>
      <dgm:spPr/>
    </dgm:pt>
    <dgm:pt modelId="{60257155-8735-4F4D-B3A1-2FA61391010A}" type="pres">
      <dgm:prSet presAssocID="{251AADAD-731C-42BE-9F16-E41FDDE8E2D2}" presName="tx1" presStyleLbl="revTx" presStyleIdx="11" presStyleCnt="13"/>
      <dgm:spPr/>
    </dgm:pt>
    <dgm:pt modelId="{A15AEF79-FAFA-EE40-A918-54E8EE11587B}" type="pres">
      <dgm:prSet presAssocID="{251AADAD-731C-42BE-9F16-E41FDDE8E2D2}" presName="vert1" presStyleCnt="0"/>
      <dgm:spPr/>
    </dgm:pt>
    <dgm:pt modelId="{7076B958-D826-F643-8436-94481539AB46}" type="pres">
      <dgm:prSet presAssocID="{77EC469A-3394-42AE-91FC-4B22A9E1AD02}" presName="thickLine" presStyleLbl="alignNode1" presStyleIdx="12" presStyleCnt="13"/>
      <dgm:spPr/>
    </dgm:pt>
    <dgm:pt modelId="{25DA52C7-5A2D-534A-971D-1583B0D5B8D1}" type="pres">
      <dgm:prSet presAssocID="{77EC469A-3394-42AE-91FC-4B22A9E1AD02}" presName="horz1" presStyleCnt="0"/>
      <dgm:spPr/>
    </dgm:pt>
    <dgm:pt modelId="{46FF6E27-3829-E346-BF10-7030A2036491}" type="pres">
      <dgm:prSet presAssocID="{77EC469A-3394-42AE-91FC-4B22A9E1AD02}" presName="tx1" presStyleLbl="revTx" presStyleIdx="12" presStyleCnt="13"/>
      <dgm:spPr/>
    </dgm:pt>
    <dgm:pt modelId="{6F0228AB-18D8-9344-8069-5394CBA2E5D5}" type="pres">
      <dgm:prSet presAssocID="{77EC469A-3394-42AE-91FC-4B22A9E1AD02}" presName="vert1" presStyleCnt="0"/>
      <dgm:spPr/>
    </dgm:pt>
  </dgm:ptLst>
  <dgm:cxnLst>
    <dgm:cxn modelId="{0D31631A-4386-458C-9668-36731A766A2E}" srcId="{F1D80CEA-5421-4661-8DDC-1B662D775593}" destId="{251AADAD-731C-42BE-9F16-E41FDDE8E2D2}" srcOrd="11" destOrd="0" parTransId="{945B36D7-F3CD-4A6F-98DD-CEB04C2C8081}" sibTransId="{841C5C67-298A-4B2C-AB26-78C513721A5C}"/>
    <dgm:cxn modelId="{95769A28-CD67-B848-9F96-C5DA461BA4B7}" type="presOf" srcId="{77EC469A-3394-42AE-91FC-4B22A9E1AD02}" destId="{46FF6E27-3829-E346-BF10-7030A2036491}" srcOrd="0" destOrd="0" presId="urn:microsoft.com/office/officeart/2008/layout/LinedList"/>
    <dgm:cxn modelId="{57BA992B-41D8-4E62-A78F-2DF0E6C19B5D}" srcId="{F1D80CEA-5421-4661-8DDC-1B662D775593}" destId="{14DA14A2-1EFC-4FCA-A58D-A373785FFE3C}" srcOrd="10" destOrd="0" parTransId="{E3681DAE-B696-43B2-93CD-AA75C3822192}" sibTransId="{FB3E20FC-E8D7-40F6-9A0F-9F6B181DE0CC}"/>
    <dgm:cxn modelId="{EE421735-CAD9-4B3A-A50A-BCBA1F61AE04}" srcId="{F1D80CEA-5421-4661-8DDC-1B662D775593}" destId="{C30623D7-7230-42C7-B2EF-D477FA5AF175}" srcOrd="5" destOrd="0" parTransId="{1E03269A-4093-4673-971F-32BCEC3DAE99}" sibTransId="{A005CF72-8606-45BB-B701-9AEB707102D0}"/>
    <dgm:cxn modelId="{BB04133B-804F-4274-9BCD-DD89755C20B2}" srcId="{F1D80CEA-5421-4661-8DDC-1B662D775593}" destId="{5565BBC9-C2CE-41D0-BCDD-0695C4C5E85C}" srcOrd="9" destOrd="0" parTransId="{214EE580-FE5E-4E44-98CC-0A7CCCB25073}" sibTransId="{827D04DC-559C-44D1-8EF3-B146D90B43F7}"/>
    <dgm:cxn modelId="{10D3C93C-8E8C-424E-B2E7-52DF901B4B83}" type="presOf" srcId="{5FF41B8C-15B4-4B3C-B01D-FC3D84CAEEEC}" destId="{030D55DF-0090-644F-B771-065F69806D50}" srcOrd="0" destOrd="0" presId="urn:microsoft.com/office/officeart/2008/layout/LinedList"/>
    <dgm:cxn modelId="{3422E63D-C535-456D-8935-CFB67D65ECC2}" srcId="{F1D80CEA-5421-4661-8DDC-1B662D775593}" destId="{9CB8CDA2-BAC0-4153-8066-57AE242664AA}" srcOrd="2" destOrd="0" parTransId="{CB561687-0210-467C-934B-09B5B4531D21}" sibTransId="{15D14F4D-3E79-4AF1-B08D-82C4C924100F}"/>
    <dgm:cxn modelId="{6088B456-3316-8E4F-BF71-0811EC644036}" type="presOf" srcId="{C30623D7-7230-42C7-B2EF-D477FA5AF175}" destId="{B4C05D08-2A98-AF41-BDF5-DC1C827D13E3}" srcOrd="0" destOrd="0" presId="urn:microsoft.com/office/officeart/2008/layout/LinedList"/>
    <dgm:cxn modelId="{03B8205B-AA34-A44C-B21E-494B1632607C}" type="presOf" srcId="{A7101CA2-F076-45A1-85BA-8C71687D8430}" destId="{F34E9590-469C-2443-BD19-5374D05B27C4}" srcOrd="0" destOrd="0" presId="urn:microsoft.com/office/officeart/2008/layout/LinedList"/>
    <dgm:cxn modelId="{1427616B-08F5-1144-BAD6-6DFB46B831B6}" type="presOf" srcId="{73B149C8-8348-47D2-9E06-4F54A156CD37}" destId="{E1EC60C4-C9E0-4346-B767-C26703C18956}" srcOrd="0" destOrd="0" presId="urn:microsoft.com/office/officeart/2008/layout/LinedList"/>
    <dgm:cxn modelId="{45E25B82-4A97-442C-B4E3-F606F4488312}" srcId="{F1D80CEA-5421-4661-8DDC-1B662D775593}" destId="{B1930E6E-6E02-48AA-AF07-900ECB047678}" srcOrd="7" destOrd="0" parTransId="{257EF28B-95D9-4377-B76A-AD0BB52D5B6C}" sibTransId="{DD23490F-FAE0-44D0-BBAA-F08409E8E446}"/>
    <dgm:cxn modelId="{2C79F682-7EBC-4A0A-B744-005EE1A0EA37}" srcId="{F1D80CEA-5421-4661-8DDC-1B662D775593}" destId="{A7101CA2-F076-45A1-85BA-8C71687D8430}" srcOrd="8" destOrd="0" parTransId="{B9686787-F239-45EE-91CF-443EFD3138B8}" sibTransId="{E29C7AC2-6CDB-45DC-B3AD-1422DDC4B167}"/>
    <dgm:cxn modelId="{96314B86-347C-C14B-A71B-E699786CA517}" type="presOf" srcId="{F1D80CEA-5421-4661-8DDC-1B662D775593}" destId="{61FF4E89-2A70-D448-A044-A6F0FF1FAD31}" srcOrd="0" destOrd="0" presId="urn:microsoft.com/office/officeart/2008/layout/LinedList"/>
    <dgm:cxn modelId="{3FBDC08B-2646-2340-9018-DEE24E774DFD}" type="presOf" srcId="{75EBD395-2689-408F-B7E6-11CFCD094536}" destId="{6AE08417-9750-834F-ADDA-AA8F9706540A}" srcOrd="0" destOrd="0" presId="urn:microsoft.com/office/officeart/2008/layout/LinedList"/>
    <dgm:cxn modelId="{8210C98B-3960-47B3-A8CE-44D49F36344C}" srcId="{F1D80CEA-5421-4661-8DDC-1B662D775593}" destId="{73B149C8-8348-47D2-9E06-4F54A156CD37}" srcOrd="0" destOrd="0" parTransId="{B4726AC4-7BC0-431B-BBFF-F5E187A2A50E}" sibTransId="{8DE8887E-C812-4EF5-97C9-2260601083B7}"/>
    <dgm:cxn modelId="{79B2428C-BABC-B444-8AAC-A6B7892A1D22}" type="presOf" srcId="{14DA14A2-1EFC-4FCA-A58D-A373785FFE3C}" destId="{8770F285-2303-3141-A148-30460DA7862B}" srcOrd="0" destOrd="0" presId="urn:microsoft.com/office/officeart/2008/layout/LinedList"/>
    <dgm:cxn modelId="{69679D95-C1D2-D947-AC92-59A0714A7D18}" type="presOf" srcId="{5565BBC9-C2CE-41D0-BCDD-0695C4C5E85C}" destId="{A366FF19-69AE-4048-B23A-34B5623AB181}" srcOrd="0" destOrd="0" presId="urn:microsoft.com/office/officeart/2008/layout/LinedList"/>
    <dgm:cxn modelId="{883B5BA5-E28D-7040-B994-FE69F42EF0EA}" type="presOf" srcId="{C1F45C60-2040-4FE6-8E0B-C3B34E36FE46}" destId="{6D744718-9E5E-7843-8BE8-48CE4F567D37}" srcOrd="0" destOrd="0" presId="urn:microsoft.com/office/officeart/2008/layout/LinedList"/>
    <dgm:cxn modelId="{D417E8AD-D5C9-43B2-80EF-5114BC16ACD9}" srcId="{F1D80CEA-5421-4661-8DDC-1B662D775593}" destId="{5FF41B8C-15B4-4B3C-B01D-FC3D84CAEEEC}" srcOrd="3" destOrd="0" parTransId="{DC51AA8A-5E1E-4264-9070-BD124E7CBCE4}" sibTransId="{C1BDE167-BD6C-4050-BD42-746C8BB87B47}"/>
    <dgm:cxn modelId="{226B58B2-34BB-6F47-B5FD-B316BBA5E2E5}" type="presOf" srcId="{251AADAD-731C-42BE-9F16-E41FDDE8E2D2}" destId="{60257155-8735-4F4D-B3A1-2FA61391010A}" srcOrd="0" destOrd="0" presId="urn:microsoft.com/office/officeart/2008/layout/LinedList"/>
    <dgm:cxn modelId="{F6513EBB-73A9-1648-8457-C777E659ADC9}" type="presOf" srcId="{AF31A864-D8E8-4DF3-9064-C31EC3C0A259}" destId="{6383ED1F-F1DC-084B-9668-FA3756CB6B35}" srcOrd="0" destOrd="0" presId="urn:microsoft.com/office/officeart/2008/layout/LinedList"/>
    <dgm:cxn modelId="{FFDDBBBD-DDED-4AFE-B1F8-20546AE5D287}" srcId="{F1D80CEA-5421-4661-8DDC-1B662D775593}" destId="{C1F45C60-2040-4FE6-8E0B-C3B34E36FE46}" srcOrd="6" destOrd="0" parTransId="{D63F995E-4533-408B-A525-FA12AFAF149A}" sibTransId="{A5A4D623-EC30-4C0A-909F-EBE55CEB8011}"/>
    <dgm:cxn modelId="{93F7FECA-094C-4B98-B1B9-82B8EBE5021A}" srcId="{F1D80CEA-5421-4661-8DDC-1B662D775593}" destId="{77EC469A-3394-42AE-91FC-4B22A9E1AD02}" srcOrd="12" destOrd="0" parTransId="{783A5939-F3AB-43E8-881B-B44E40546769}" sibTransId="{7E7CD58A-D402-4157-92BC-3AB68F17EF36}"/>
    <dgm:cxn modelId="{BEDAF0CC-FBA9-9D44-B34C-820BB6C29A1C}" type="presOf" srcId="{B1930E6E-6E02-48AA-AF07-900ECB047678}" destId="{6687DC71-A963-2847-817F-3BF0B1A4CFAE}" srcOrd="0" destOrd="0" presId="urn:microsoft.com/office/officeart/2008/layout/LinedList"/>
    <dgm:cxn modelId="{F1A776CD-F1D7-CC44-AB4C-596CD73DFAFD}" type="presOf" srcId="{9CB8CDA2-BAC0-4153-8066-57AE242664AA}" destId="{C2053635-9A71-0F4F-979D-9EC02DC14825}" srcOrd="0" destOrd="0" presId="urn:microsoft.com/office/officeart/2008/layout/LinedList"/>
    <dgm:cxn modelId="{07508ADD-3E3A-41BF-8518-A08EF8AC318D}" srcId="{F1D80CEA-5421-4661-8DDC-1B662D775593}" destId="{AF31A864-D8E8-4DF3-9064-C31EC3C0A259}" srcOrd="1" destOrd="0" parTransId="{D0E5289E-22C5-4A10-A34A-3372C7869A54}" sibTransId="{4681CE12-8516-4C44-BDCD-99EAED3D3C81}"/>
    <dgm:cxn modelId="{CBFC36F3-5239-44D4-8622-CEC8F052C2B0}" srcId="{F1D80CEA-5421-4661-8DDC-1B662D775593}" destId="{75EBD395-2689-408F-B7E6-11CFCD094536}" srcOrd="4" destOrd="0" parTransId="{8A953253-EB5F-4ADE-B2D3-695C0ABAFB79}" sibTransId="{550416E5-6ED5-4EF0-97FC-EE4DF4E1D653}"/>
    <dgm:cxn modelId="{23ED9886-B831-EC4C-B1EF-4EA57B21D5B8}" type="presParOf" srcId="{61FF4E89-2A70-D448-A044-A6F0FF1FAD31}" destId="{E339BA18-5BE7-A246-AFB2-A0CE4EA04BDC}" srcOrd="0" destOrd="0" presId="urn:microsoft.com/office/officeart/2008/layout/LinedList"/>
    <dgm:cxn modelId="{A213CC57-8372-C14F-A8DB-02C8AFA995EE}" type="presParOf" srcId="{61FF4E89-2A70-D448-A044-A6F0FF1FAD31}" destId="{CBB86E4D-0DAE-1C44-8954-5F64F359AB23}" srcOrd="1" destOrd="0" presId="urn:microsoft.com/office/officeart/2008/layout/LinedList"/>
    <dgm:cxn modelId="{7765E169-3D8C-914F-8C9A-2B0140FE92D0}" type="presParOf" srcId="{CBB86E4D-0DAE-1C44-8954-5F64F359AB23}" destId="{E1EC60C4-C9E0-4346-B767-C26703C18956}" srcOrd="0" destOrd="0" presId="urn:microsoft.com/office/officeart/2008/layout/LinedList"/>
    <dgm:cxn modelId="{655D5CE2-7656-CD49-9750-0EB2A56FFD15}" type="presParOf" srcId="{CBB86E4D-0DAE-1C44-8954-5F64F359AB23}" destId="{77D5092C-12E1-1C4E-BBD3-348D3FAE447A}" srcOrd="1" destOrd="0" presId="urn:microsoft.com/office/officeart/2008/layout/LinedList"/>
    <dgm:cxn modelId="{48F019ED-C2C8-0F42-8467-B4A6138D24DF}" type="presParOf" srcId="{61FF4E89-2A70-D448-A044-A6F0FF1FAD31}" destId="{B00F61AB-4513-FD47-BBFE-1F4F2F57C2AC}" srcOrd="2" destOrd="0" presId="urn:microsoft.com/office/officeart/2008/layout/LinedList"/>
    <dgm:cxn modelId="{AB112007-C9DE-5F46-A8F9-15695720A28E}" type="presParOf" srcId="{61FF4E89-2A70-D448-A044-A6F0FF1FAD31}" destId="{35CB29BD-03C8-874B-9CD7-A4B911B87E25}" srcOrd="3" destOrd="0" presId="urn:microsoft.com/office/officeart/2008/layout/LinedList"/>
    <dgm:cxn modelId="{3E50D66A-432E-8947-8B2E-8DDAE41A083C}" type="presParOf" srcId="{35CB29BD-03C8-874B-9CD7-A4B911B87E25}" destId="{6383ED1F-F1DC-084B-9668-FA3756CB6B35}" srcOrd="0" destOrd="0" presId="urn:microsoft.com/office/officeart/2008/layout/LinedList"/>
    <dgm:cxn modelId="{F0CFBDAB-0B72-A540-8D17-7DD22A4F044B}" type="presParOf" srcId="{35CB29BD-03C8-874B-9CD7-A4B911B87E25}" destId="{961D2368-95B6-774E-B03B-D5C5C402F231}" srcOrd="1" destOrd="0" presId="urn:microsoft.com/office/officeart/2008/layout/LinedList"/>
    <dgm:cxn modelId="{D36DAB85-3240-7E40-B712-17A9AE1CCF10}" type="presParOf" srcId="{61FF4E89-2A70-D448-A044-A6F0FF1FAD31}" destId="{A870D846-A6D3-274C-BA95-0A25ACDCBA72}" srcOrd="4" destOrd="0" presId="urn:microsoft.com/office/officeart/2008/layout/LinedList"/>
    <dgm:cxn modelId="{88617EAB-A1F6-8A4F-B84D-E4090A96D588}" type="presParOf" srcId="{61FF4E89-2A70-D448-A044-A6F0FF1FAD31}" destId="{9E763737-8DA9-7C42-9BBE-43DF846C78CF}" srcOrd="5" destOrd="0" presId="urn:microsoft.com/office/officeart/2008/layout/LinedList"/>
    <dgm:cxn modelId="{1B30082F-5D23-C141-BE26-88B78CF1382A}" type="presParOf" srcId="{9E763737-8DA9-7C42-9BBE-43DF846C78CF}" destId="{C2053635-9A71-0F4F-979D-9EC02DC14825}" srcOrd="0" destOrd="0" presId="urn:microsoft.com/office/officeart/2008/layout/LinedList"/>
    <dgm:cxn modelId="{725F1CA0-7184-564F-AE9A-8507415921DA}" type="presParOf" srcId="{9E763737-8DA9-7C42-9BBE-43DF846C78CF}" destId="{A9FCCF0A-8B30-8E4C-A031-6B3E1B963716}" srcOrd="1" destOrd="0" presId="urn:microsoft.com/office/officeart/2008/layout/LinedList"/>
    <dgm:cxn modelId="{7F663F1D-03E3-DC47-90F7-9B52BF5BCDF3}" type="presParOf" srcId="{61FF4E89-2A70-D448-A044-A6F0FF1FAD31}" destId="{5D704C96-2848-8C42-92F5-51B7BCDA883F}" srcOrd="6" destOrd="0" presId="urn:microsoft.com/office/officeart/2008/layout/LinedList"/>
    <dgm:cxn modelId="{729764D0-C542-4F41-A9EE-D1B09D0700EA}" type="presParOf" srcId="{61FF4E89-2A70-D448-A044-A6F0FF1FAD31}" destId="{788AD701-F0C8-2F4C-AE4D-6DE5E4C8008E}" srcOrd="7" destOrd="0" presId="urn:microsoft.com/office/officeart/2008/layout/LinedList"/>
    <dgm:cxn modelId="{1157FAC9-26F4-794D-B482-C29ABA25778F}" type="presParOf" srcId="{788AD701-F0C8-2F4C-AE4D-6DE5E4C8008E}" destId="{030D55DF-0090-644F-B771-065F69806D50}" srcOrd="0" destOrd="0" presId="urn:microsoft.com/office/officeart/2008/layout/LinedList"/>
    <dgm:cxn modelId="{E8224F65-629B-FB4A-9CAB-D05E61E7D070}" type="presParOf" srcId="{788AD701-F0C8-2F4C-AE4D-6DE5E4C8008E}" destId="{DA94D765-A961-5646-80CB-AAA86668EEE7}" srcOrd="1" destOrd="0" presId="urn:microsoft.com/office/officeart/2008/layout/LinedList"/>
    <dgm:cxn modelId="{037CD6B9-8A3F-C344-B64D-DE5869900865}" type="presParOf" srcId="{61FF4E89-2A70-D448-A044-A6F0FF1FAD31}" destId="{40785A99-EC85-1043-8940-54DFF34AF38E}" srcOrd="8" destOrd="0" presId="urn:microsoft.com/office/officeart/2008/layout/LinedList"/>
    <dgm:cxn modelId="{4DA0A80D-9789-9643-88AE-E07A2B3A54EE}" type="presParOf" srcId="{61FF4E89-2A70-D448-A044-A6F0FF1FAD31}" destId="{0E40952C-ADBE-1B42-90BD-49A2C359491F}" srcOrd="9" destOrd="0" presId="urn:microsoft.com/office/officeart/2008/layout/LinedList"/>
    <dgm:cxn modelId="{F32F64BC-C713-CB41-AB83-D81F75C5A2A0}" type="presParOf" srcId="{0E40952C-ADBE-1B42-90BD-49A2C359491F}" destId="{6AE08417-9750-834F-ADDA-AA8F9706540A}" srcOrd="0" destOrd="0" presId="urn:microsoft.com/office/officeart/2008/layout/LinedList"/>
    <dgm:cxn modelId="{1B3160CD-FCAD-A245-B122-F58EB2DA7CB2}" type="presParOf" srcId="{0E40952C-ADBE-1B42-90BD-49A2C359491F}" destId="{47478603-03CD-AA4F-92F6-83C4160369D4}" srcOrd="1" destOrd="0" presId="urn:microsoft.com/office/officeart/2008/layout/LinedList"/>
    <dgm:cxn modelId="{122D8CF1-737C-1741-93E8-09D1C4902E07}" type="presParOf" srcId="{61FF4E89-2A70-D448-A044-A6F0FF1FAD31}" destId="{B598B3E3-0639-FF49-BB2D-1C6B156D7EEC}" srcOrd="10" destOrd="0" presId="urn:microsoft.com/office/officeart/2008/layout/LinedList"/>
    <dgm:cxn modelId="{6FB36E96-2FA4-904C-B962-035727021008}" type="presParOf" srcId="{61FF4E89-2A70-D448-A044-A6F0FF1FAD31}" destId="{B373F9FD-8FA6-B34F-A4F1-8D8D95BD5D23}" srcOrd="11" destOrd="0" presId="urn:microsoft.com/office/officeart/2008/layout/LinedList"/>
    <dgm:cxn modelId="{71850C6A-6A66-4044-BE2C-D731E1E697A1}" type="presParOf" srcId="{B373F9FD-8FA6-B34F-A4F1-8D8D95BD5D23}" destId="{B4C05D08-2A98-AF41-BDF5-DC1C827D13E3}" srcOrd="0" destOrd="0" presId="urn:microsoft.com/office/officeart/2008/layout/LinedList"/>
    <dgm:cxn modelId="{99F80CC3-886F-CA48-A4DC-9F09569E8FBB}" type="presParOf" srcId="{B373F9FD-8FA6-B34F-A4F1-8D8D95BD5D23}" destId="{E0A8B927-ADAB-1C4D-BEB5-7436EAB7FEFF}" srcOrd="1" destOrd="0" presId="urn:microsoft.com/office/officeart/2008/layout/LinedList"/>
    <dgm:cxn modelId="{B1EAD132-A269-EC4F-85B5-97DA6BEBF237}" type="presParOf" srcId="{61FF4E89-2A70-D448-A044-A6F0FF1FAD31}" destId="{6D105A91-3D3C-1142-8A11-82BAA5905BED}" srcOrd="12" destOrd="0" presId="urn:microsoft.com/office/officeart/2008/layout/LinedList"/>
    <dgm:cxn modelId="{CC035FA3-252D-E44F-86D1-2A64B3E9CD0C}" type="presParOf" srcId="{61FF4E89-2A70-D448-A044-A6F0FF1FAD31}" destId="{A74A8B6B-4B65-3245-92CD-E374FF3B9FF5}" srcOrd="13" destOrd="0" presId="urn:microsoft.com/office/officeart/2008/layout/LinedList"/>
    <dgm:cxn modelId="{5D7631E3-DF16-1743-8E6E-92FFEAB81E83}" type="presParOf" srcId="{A74A8B6B-4B65-3245-92CD-E374FF3B9FF5}" destId="{6D744718-9E5E-7843-8BE8-48CE4F567D37}" srcOrd="0" destOrd="0" presId="urn:microsoft.com/office/officeart/2008/layout/LinedList"/>
    <dgm:cxn modelId="{F446857E-A71C-1549-8485-BA24336D55D4}" type="presParOf" srcId="{A74A8B6B-4B65-3245-92CD-E374FF3B9FF5}" destId="{7CDFF31A-107D-1944-BE6E-B8B639862B8C}" srcOrd="1" destOrd="0" presId="urn:microsoft.com/office/officeart/2008/layout/LinedList"/>
    <dgm:cxn modelId="{948876B8-9A5E-4244-8C56-46086E29EFAD}" type="presParOf" srcId="{61FF4E89-2A70-D448-A044-A6F0FF1FAD31}" destId="{0B95E649-5387-2147-8F24-96D504B36272}" srcOrd="14" destOrd="0" presId="urn:microsoft.com/office/officeart/2008/layout/LinedList"/>
    <dgm:cxn modelId="{CD0D03AF-C798-6542-BFC8-040BDC8A3049}" type="presParOf" srcId="{61FF4E89-2A70-D448-A044-A6F0FF1FAD31}" destId="{485172D0-5046-324D-AB8E-676BAA215E7C}" srcOrd="15" destOrd="0" presId="urn:microsoft.com/office/officeart/2008/layout/LinedList"/>
    <dgm:cxn modelId="{5ED6CEF0-A4D1-C441-A04E-D9F513752170}" type="presParOf" srcId="{485172D0-5046-324D-AB8E-676BAA215E7C}" destId="{6687DC71-A963-2847-817F-3BF0B1A4CFAE}" srcOrd="0" destOrd="0" presId="urn:microsoft.com/office/officeart/2008/layout/LinedList"/>
    <dgm:cxn modelId="{FD1E4F94-A0B3-2B4F-97C3-750CC5860491}" type="presParOf" srcId="{485172D0-5046-324D-AB8E-676BAA215E7C}" destId="{6C2D9E6A-F5BA-BA4F-B3F2-D382B6BBB2F8}" srcOrd="1" destOrd="0" presId="urn:microsoft.com/office/officeart/2008/layout/LinedList"/>
    <dgm:cxn modelId="{E15D2B40-4C3D-CD4C-996B-84FB12632537}" type="presParOf" srcId="{61FF4E89-2A70-D448-A044-A6F0FF1FAD31}" destId="{C679FED6-80DB-B44D-BF8E-8FCEEEFC9223}" srcOrd="16" destOrd="0" presId="urn:microsoft.com/office/officeart/2008/layout/LinedList"/>
    <dgm:cxn modelId="{8C465EA7-EAD6-F648-9051-20916FC56F50}" type="presParOf" srcId="{61FF4E89-2A70-D448-A044-A6F0FF1FAD31}" destId="{5F6688B2-7BCA-134C-A8BC-D2520D9C3944}" srcOrd="17" destOrd="0" presId="urn:microsoft.com/office/officeart/2008/layout/LinedList"/>
    <dgm:cxn modelId="{6CF98566-02CD-B44A-91B5-4CEA497B3B21}" type="presParOf" srcId="{5F6688B2-7BCA-134C-A8BC-D2520D9C3944}" destId="{F34E9590-469C-2443-BD19-5374D05B27C4}" srcOrd="0" destOrd="0" presId="urn:microsoft.com/office/officeart/2008/layout/LinedList"/>
    <dgm:cxn modelId="{80E9307A-CD40-4841-8AEE-A837F75FC1B7}" type="presParOf" srcId="{5F6688B2-7BCA-134C-A8BC-D2520D9C3944}" destId="{B403139D-4866-DE49-9AE7-B65A73B5069F}" srcOrd="1" destOrd="0" presId="urn:microsoft.com/office/officeart/2008/layout/LinedList"/>
    <dgm:cxn modelId="{0C4BD22F-8855-2146-B5BA-F579467864C7}" type="presParOf" srcId="{61FF4E89-2A70-D448-A044-A6F0FF1FAD31}" destId="{AFFE7B2C-D3AE-474A-A798-49F99774A5C9}" srcOrd="18" destOrd="0" presId="urn:microsoft.com/office/officeart/2008/layout/LinedList"/>
    <dgm:cxn modelId="{7CF585E5-3120-0446-B662-58F5AF308E1F}" type="presParOf" srcId="{61FF4E89-2A70-D448-A044-A6F0FF1FAD31}" destId="{3833FE6B-AD6D-994D-8074-5FE31EAA8DB8}" srcOrd="19" destOrd="0" presId="urn:microsoft.com/office/officeart/2008/layout/LinedList"/>
    <dgm:cxn modelId="{F2197680-3988-4547-8736-E1961EB80420}" type="presParOf" srcId="{3833FE6B-AD6D-994D-8074-5FE31EAA8DB8}" destId="{A366FF19-69AE-4048-B23A-34B5623AB181}" srcOrd="0" destOrd="0" presId="urn:microsoft.com/office/officeart/2008/layout/LinedList"/>
    <dgm:cxn modelId="{9A53430D-5367-6546-97C2-AD1C4C6085E9}" type="presParOf" srcId="{3833FE6B-AD6D-994D-8074-5FE31EAA8DB8}" destId="{ACE7AAAC-9185-7347-A016-577419284049}" srcOrd="1" destOrd="0" presId="urn:microsoft.com/office/officeart/2008/layout/LinedList"/>
    <dgm:cxn modelId="{1B5A2184-76C4-0B42-A2A5-BA3E65C3E697}" type="presParOf" srcId="{61FF4E89-2A70-D448-A044-A6F0FF1FAD31}" destId="{E486D6BE-1941-9B48-8BEE-2544DC505741}" srcOrd="20" destOrd="0" presId="urn:microsoft.com/office/officeart/2008/layout/LinedList"/>
    <dgm:cxn modelId="{7EA6C89C-56D3-9440-BF47-CF6663F4965B}" type="presParOf" srcId="{61FF4E89-2A70-D448-A044-A6F0FF1FAD31}" destId="{5787E179-AEC8-4E42-A37B-3B3B2305C8A8}" srcOrd="21" destOrd="0" presId="urn:microsoft.com/office/officeart/2008/layout/LinedList"/>
    <dgm:cxn modelId="{F969E09E-4E65-8B48-ADC1-3956C59A6EE8}" type="presParOf" srcId="{5787E179-AEC8-4E42-A37B-3B3B2305C8A8}" destId="{8770F285-2303-3141-A148-30460DA7862B}" srcOrd="0" destOrd="0" presId="urn:microsoft.com/office/officeart/2008/layout/LinedList"/>
    <dgm:cxn modelId="{2AF89FD4-62D9-8B4D-82E8-736E48F430A4}" type="presParOf" srcId="{5787E179-AEC8-4E42-A37B-3B3B2305C8A8}" destId="{E2705B1D-8427-4841-BA2D-78EBFCCC9A04}" srcOrd="1" destOrd="0" presId="urn:microsoft.com/office/officeart/2008/layout/LinedList"/>
    <dgm:cxn modelId="{7B74C366-FE6F-B047-9D8B-5D92FB7CBDD1}" type="presParOf" srcId="{61FF4E89-2A70-D448-A044-A6F0FF1FAD31}" destId="{6E04CDF6-4DA8-1544-AF2C-1C731A6BCED1}" srcOrd="22" destOrd="0" presId="urn:microsoft.com/office/officeart/2008/layout/LinedList"/>
    <dgm:cxn modelId="{DA4908C8-9884-9B45-BD76-68C35A49E4F2}" type="presParOf" srcId="{61FF4E89-2A70-D448-A044-A6F0FF1FAD31}" destId="{DF3B607E-A648-3341-98E6-8DEAFB36C56E}" srcOrd="23" destOrd="0" presId="urn:microsoft.com/office/officeart/2008/layout/LinedList"/>
    <dgm:cxn modelId="{02E4A6BE-0A44-6A4D-A33C-C098BB5972DD}" type="presParOf" srcId="{DF3B607E-A648-3341-98E6-8DEAFB36C56E}" destId="{60257155-8735-4F4D-B3A1-2FA61391010A}" srcOrd="0" destOrd="0" presId="urn:microsoft.com/office/officeart/2008/layout/LinedList"/>
    <dgm:cxn modelId="{03B33E56-1699-A94C-92B9-CD7CE403434E}" type="presParOf" srcId="{DF3B607E-A648-3341-98E6-8DEAFB36C56E}" destId="{A15AEF79-FAFA-EE40-A918-54E8EE11587B}" srcOrd="1" destOrd="0" presId="urn:microsoft.com/office/officeart/2008/layout/LinedList"/>
    <dgm:cxn modelId="{1CE4EE53-BF7A-4F43-89C5-DE810E07371E}" type="presParOf" srcId="{61FF4E89-2A70-D448-A044-A6F0FF1FAD31}" destId="{7076B958-D826-F643-8436-94481539AB46}" srcOrd="24" destOrd="0" presId="urn:microsoft.com/office/officeart/2008/layout/LinedList"/>
    <dgm:cxn modelId="{4BDCC9D1-4C84-8248-97F9-ADCF10F83AA2}" type="presParOf" srcId="{61FF4E89-2A70-D448-A044-A6F0FF1FAD31}" destId="{25DA52C7-5A2D-534A-971D-1583B0D5B8D1}" srcOrd="25" destOrd="0" presId="urn:microsoft.com/office/officeart/2008/layout/LinedList"/>
    <dgm:cxn modelId="{BD81395F-0468-054A-8B68-396F02F0FE0A}" type="presParOf" srcId="{25DA52C7-5A2D-534A-971D-1583B0D5B8D1}" destId="{46FF6E27-3829-E346-BF10-7030A2036491}" srcOrd="0" destOrd="0" presId="urn:microsoft.com/office/officeart/2008/layout/LinedList"/>
    <dgm:cxn modelId="{2D23E067-B7F9-9042-966D-4BED0D21196F}" type="presParOf" srcId="{25DA52C7-5A2D-534A-971D-1583B0D5B8D1}" destId="{6F0228AB-18D8-9344-8069-5394CBA2E5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60FEFE-71EB-43C0-AA6B-6C62631B2C7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D0BD30A2-7ACA-43D1-A2C5-54C424B99742}">
      <dgm:prSet/>
      <dgm:spPr/>
      <dgm:t>
        <a:bodyPr/>
        <a:lstStyle/>
        <a:p>
          <a:r>
            <a:rPr lang="es-HN" baseline="0"/>
            <a:t>Tareas de los abogados:</a:t>
          </a:r>
          <a:endParaRPr lang="en-US"/>
        </a:p>
      </dgm:t>
    </dgm:pt>
    <dgm:pt modelId="{F0C3CFB6-D554-48B5-9894-72796DB2D7E3}" type="parTrans" cxnId="{BE657DD9-BDF7-4DB8-B6AB-D5E7DFA3FEF8}">
      <dgm:prSet/>
      <dgm:spPr/>
      <dgm:t>
        <a:bodyPr/>
        <a:lstStyle/>
        <a:p>
          <a:endParaRPr lang="en-US"/>
        </a:p>
      </dgm:t>
    </dgm:pt>
    <dgm:pt modelId="{30F52D0D-0883-4257-93C2-A3B356C4CB91}" type="sibTrans" cxnId="{BE657DD9-BDF7-4DB8-B6AB-D5E7DFA3FEF8}">
      <dgm:prSet/>
      <dgm:spPr/>
      <dgm:t>
        <a:bodyPr/>
        <a:lstStyle/>
        <a:p>
          <a:endParaRPr lang="en-US"/>
        </a:p>
      </dgm:t>
    </dgm:pt>
    <dgm:pt modelId="{2E7D7B46-9590-4678-A8E4-DDCD2EC6EE95}">
      <dgm:prSet/>
      <dgm:spPr/>
      <dgm:t>
        <a:bodyPr/>
        <a:lstStyle/>
        <a:p>
          <a:r>
            <a:rPr lang="es-HN" baseline="0"/>
            <a:t>Una vez que la transacción se ha cerrado, siempre hay una serie de tareas pendientes que deben ser atendidas o coordinadas por los abogados de las partes. Es una buena práctica hacer una lista de todos los asuntos posteriores a la finalización en relación con la transacción y anotar los plazos relevantes. Los siguientes son asuntos comunes posteriores a la finalización que surgen después de una emisión de bonos:</a:t>
          </a:r>
          <a:endParaRPr lang="en-US"/>
        </a:p>
      </dgm:t>
    </dgm:pt>
    <dgm:pt modelId="{E7FF7D31-85AE-42FF-AD04-3F400E3E54E6}" type="parTrans" cxnId="{4D9077AB-BA5A-4287-9ABE-D62275A5901B}">
      <dgm:prSet/>
      <dgm:spPr/>
      <dgm:t>
        <a:bodyPr/>
        <a:lstStyle/>
        <a:p>
          <a:endParaRPr lang="en-US"/>
        </a:p>
      </dgm:t>
    </dgm:pt>
    <dgm:pt modelId="{0160BC85-FA91-4A7B-AA02-4A063748F162}" type="sibTrans" cxnId="{4D9077AB-BA5A-4287-9ABE-D62275A5901B}">
      <dgm:prSet/>
      <dgm:spPr/>
      <dgm:t>
        <a:bodyPr/>
        <a:lstStyle/>
        <a:p>
          <a:endParaRPr lang="en-US"/>
        </a:p>
      </dgm:t>
    </dgm:pt>
    <dgm:pt modelId="{EE8ED23F-6A02-4DD4-8DCA-CD3430FB4879}">
      <dgm:prSet/>
      <dgm:spPr/>
      <dgm:t>
        <a:bodyPr/>
        <a:lstStyle/>
        <a:p>
          <a:r>
            <a:rPr lang="es-HN" baseline="0"/>
            <a:t>Documentos originales. Los documentos originales deben firmarse lo antes posible. Los abogados del gerente principal deben asegurarse de que esto se haga y que los originales firmados se distribuyan a las partes relevantes con prontitud. Es prudente enviar los documentos originales por mensajería o entrega especial y pedir al destinatario que acuse recibo de los documentos originales.</a:t>
          </a:r>
          <a:endParaRPr lang="en-US"/>
        </a:p>
      </dgm:t>
    </dgm:pt>
    <dgm:pt modelId="{BF2EE838-34E2-42AA-8305-AAC4E8470B25}" type="parTrans" cxnId="{DE6E35FB-CBF5-4730-86E0-83D459FE4AEA}">
      <dgm:prSet/>
      <dgm:spPr/>
      <dgm:t>
        <a:bodyPr/>
        <a:lstStyle/>
        <a:p>
          <a:endParaRPr lang="en-US"/>
        </a:p>
      </dgm:t>
    </dgm:pt>
    <dgm:pt modelId="{16CC5837-E109-4122-A9D5-04A36070E412}" type="sibTrans" cxnId="{DE6E35FB-CBF5-4730-86E0-83D459FE4AEA}">
      <dgm:prSet/>
      <dgm:spPr/>
      <dgm:t>
        <a:bodyPr/>
        <a:lstStyle/>
        <a:p>
          <a:endParaRPr lang="en-US"/>
        </a:p>
      </dgm:t>
    </dgm:pt>
    <dgm:pt modelId="{DAC6269F-D511-4460-8F77-36AC83D40570}">
      <dgm:prSet/>
      <dgm:spPr/>
      <dgm:t>
        <a:bodyPr/>
        <a:lstStyle/>
        <a:p>
          <a:r>
            <a:rPr lang="es-HN" baseline="0"/>
            <a:t>Listado de documentos: Es posible que sea necesario entregar los documentos a la autoridad pertinente encargada de la inclusión en la lista.</a:t>
          </a:r>
          <a:endParaRPr lang="en-US"/>
        </a:p>
      </dgm:t>
    </dgm:pt>
    <dgm:pt modelId="{4BC79BC8-24F2-44BE-9445-AB9F195E9935}" type="parTrans" cxnId="{157C5337-116F-4987-8F2F-2164C1CE3E4B}">
      <dgm:prSet/>
      <dgm:spPr/>
      <dgm:t>
        <a:bodyPr/>
        <a:lstStyle/>
        <a:p>
          <a:endParaRPr lang="en-US"/>
        </a:p>
      </dgm:t>
    </dgm:pt>
    <dgm:pt modelId="{EFBC3ECD-CBE0-42C1-9304-F4CC9B415366}" type="sibTrans" cxnId="{157C5337-116F-4987-8F2F-2164C1CE3E4B}">
      <dgm:prSet/>
      <dgm:spPr/>
      <dgm:t>
        <a:bodyPr/>
        <a:lstStyle/>
        <a:p>
          <a:endParaRPr lang="en-US"/>
        </a:p>
      </dgm:t>
    </dgm:pt>
    <dgm:pt modelId="{09FE55FB-F58F-4444-A8FD-29FEA6EA2F49}" type="pres">
      <dgm:prSet presAssocID="{2760FEFE-71EB-43C0-AA6B-6C62631B2C79}" presName="vert0" presStyleCnt="0">
        <dgm:presLayoutVars>
          <dgm:dir/>
          <dgm:animOne val="branch"/>
          <dgm:animLvl val="lvl"/>
        </dgm:presLayoutVars>
      </dgm:prSet>
      <dgm:spPr/>
    </dgm:pt>
    <dgm:pt modelId="{57C1D1D0-DF91-AF4B-86FF-29E21B21F7B3}" type="pres">
      <dgm:prSet presAssocID="{D0BD30A2-7ACA-43D1-A2C5-54C424B99742}" presName="thickLine" presStyleLbl="alignNode1" presStyleIdx="0" presStyleCnt="4"/>
      <dgm:spPr/>
    </dgm:pt>
    <dgm:pt modelId="{6AED1ABC-9795-3E40-991D-FEDBA0E8FCD9}" type="pres">
      <dgm:prSet presAssocID="{D0BD30A2-7ACA-43D1-A2C5-54C424B99742}" presName="horz1" presStyleCnt="0"/>
      <dgm:spPr/>
    </dgm:pt>
    <dgm:pt modelId="{3883C56A-DD62-424C-80E5-C8FCC0A6B6F1}" type="pres">
      <dgm:prSet presAssocID="{D0BD30A2-7ACA-43D1-A2C5-54C424B99742}" presName="tx1" presStyleLbl="revTx" presStyleIdx="0" presStyleCnt="4"/>
      <dgm:spPr/>
    </dgm:pt>
    <dgm:pt modelId="{605F4AFD-E030-0D4D-BFB5-9C893F8FE613}" type="pres">
      <dgm:prSet presAssocID="{D0BD30A2-7ACA-43D1-A2C5-54C424B99742}" presName="vert1" presStyleCnt="0"/>
      <dgm:spPr/>
    </dgm:pt>
    <dgm:pt modelId="{CB12C74A-5C31-874C-B512-672062B7AAAD}" type="pres">
      <dgm:prSet presAssocID="{2E7D7B46-9590-4678-A8E4-DDCD2EC6EE95}" presName="thickLine" presStyleLbl="alignNode1" presStyleIdx="1" presStyleCnt="4"/>
      <dgm:spPr/>
    </dgm:pt>
    <dgm:pt modelId="{7E1EEE71-B137-8041-8B66-A1775A49A3AA}" type="pres">
      <dgm:prSet presAssocID="{2E7D7B46-9590-4678-A8E4-DDCD2EC6EE95}" presName="horz1" presStyleCnt="0"/>
      <dgm:spPr/>
    </dgm:pt>
    <dgm:pt modelId="{1CCC1C17-24B4-214F-A42D-E1203A5BE22B}" type="pres">
      <dgm:prSet presAssocID="{2E7D7B46-9590-4678-A8E4-DDCD2EC6EE95}" presName="tx1" presStyleLbl="revTx" presStyleIdx="1" presStyleCnt="4"/>
      <dgm:spPr/>
    </dgm:pt>
    <dgm:pt modelId="{52CBDFB8-C87C-ED48-A275-652438786EF0}" type="pres">
      <dgm:prSet presAssocID="{2E7D7B46-9590-4678-A8E4-DDCD2EC6EE95}" presName="vert1" presStyleCnt="0"/>
      <dgm:spPr/>
    </dgm:pt>
    <dgm:pt modelId="{E477FB82-1980-FF43-B212-0ACE1CBDABC4}" type="pres">
      <dgm:prSet presAssocID="{EE8ED23F-6A02-4DD4-8DCA-CD3430FB4879}" presName="thickLine" presStyleLbl="alignNode1" presStyleIdx="2" presStyleCnt="4"/>
      <dgm:spPr/>
    </dgm:pt>
    <dgm:pt modelId="{F3CC999B-9C78-0349-A3E3-7D4E58DFF505}" type="pres">
      <dgm:prSet presAssocID="{EE8ED23F-6A02-4DD4-8DCA-CD3430FB4879}" presName="horz1" presStyleCnt="0"/>
      <dgm:spPr/>
    </dgm:pt>
    <dgm:pt modelId="{D107AF52-FB02-9B46-A3CD-BD25C7018299}" type="pres">
      <dgm:prSet presAssocID="{EE8ED23F-6A02-4DD4-8DCA-CD3430FB4879}" presName="tx1" presStyleLbl="revTx" presStyleIdx="2" presStyleCnt="4"/>
      <dgm:spPr/>
    </dgm:pt>
    <dgm:pt modelId="{F4D776AF-F841-4C4A-BDC3-536AFA8DB356}" type="pres">
      <dgm:prSet presAssocID="{EE8ED23F-6A02-4DD4-8DCA-CD3430FB4879}" presName="vert1" presStyleCnt="0"/>
      <dgm:spPr/>
    </dgm:pt>
    <dgm:pt modelId="{693AE2B3-BF0D-9A4C-BBC4-0D4BC1CA9942}" type="pres">
      <dgm:prSet presAssocID="{DAC6269F-D511-4460-8F77-36AC83D40570}" presName="thickLine" presStyleLbl="alignNode1" presStyleIdx="3" presStyleCnt="4"/>
      <dgm:spPr/>
    </dgm:pt>
    <dgm:pt modelId="{F7CEFC88-4AD4-984C-9BA0-B4F8BA091453}" type="pres">
      <dgm:prSet presAssocID="{DAC6269F-D511-4460-8F77-36AC83D40570}" presName="horz1" presStyleCnt="0"/>
      <dgm:spPr/>
    </dgm:pt>
    <dgm:pt modelId="{05D48952-86C5-2145-83E4-618925053AB5}" type="pres">
      <dgm:prSet presAssocID="{DAC6269F-D511-4460-8F77-36AC83D40570}" presName="tx1" presStyleLbl="revTx" presStyleIdx="3" presStyleCnt="4"/>
      <dgm:spPr/>
    </dgm:pt>
    <dgm:pt modelId="{A72C6613-0AAB-804A-8EA9-50296D07C6BD}" type="pres">
      <dgm:prSet presAssocID="{DAC6269F-D511-4460-8F77-36AC83D40570}" presName="vert1" presStyleCnt="0"/>
      <dgm:spPr/>
    </dgm:pt>
  </dgm:ptLst>
  <dgm:cxnLst>
    <dgm:cxn modelId="{13489436-F8EB-2F40-8ABE-320D51EA9DDA}" type="presOf" srcId="{2760FEFE-71EB-43C0-AA6B-6C62631B2C79}" destId="{09FE55FB-F58F-4444-A8FD-29FEA6EA2F49}" srcOrd="0" destOrd="0" presId="urn:microsoft.com/office/officeart/2008/layout/LinedList"/>
    <dgm:cxn modelId="{157C5337-116F-4987-8F2F-2164C1CE3E4B}" srcId="{2760FEFE-71EB-43C0-AA6B-6C62631B2C79}" destId="{DAC6269F-D511-4460-8F77-36AC83D40570}" srcOrd="3" destOrd="0" parTransId="{4BC79BC8-24F2-44BE-9445-AB9F195E9935}" sibTransId="{EFBC3ECD-CBE0-42C1-9304-F4CC9B415366}"/>
    <dgm:cxn modelId="{4D9077AB-BA5A-4287-9ABE-D62275A5901B}" srcId="{2760FEFE-71EB-43C0-AA6B-6C62631B2C79}" destId="{2E7D7B46-9590-4678-A8E4-DDCD2EC6EE95}" srcOrd="1" destOrd="0" parTransId="{E7FF7D31-85AE-42FF-AD04-3F400E3E54E6}" sibTransId="{0160BC85-FA91-4A7B-AA02-4A063748F162}"/>
    <dgm:cxn modelId="{CC8677CA-4A5F-F149-9785-F6F5C637430E}" type="presOf" srcId="{D0BD30A2-7ACA-43D1-A2C5-54C424B99742}" destId="{3883C56A-DD62-424C-80E5-C8FCC0A6B6F1}" srcOrd="0" destOrd="0" presId="urn:microsoft.com/office/officeart/2008/layout/LinedList"/>
    <dgm:cxn modelId="{9F9EF6CC-BAEF-FE4B-9E8D-673257B88076}" type="presOf" srcId="{2E7D7B46-9590-4678-A8E4-DDCD2EC6EE95}" destId="{1CCC1C17-24B4-214F-A42D-E1203A5BE22B}" srcOrd="0" destOrd="0" presId="urn:microsoft.com/office/officeart/2008/layout/LinedList"/>
    <dgm:cxn modelId="{BE657DD9-BDF7-4DB8-B6AB-D5E7DFA3FEF8}" srcId="{2760FEFE-71EB-43C0-AA6B-6C62631B2C79}" destId="{D0BD30A2-7ACA-43D1-A2C5-54C424B99742}" srcOrd="0" destOrd="0" parTransId="{F0C3CFB6-D554-48B5-9894-72796DB2D7E3}" sibTransId="{30F52D0D-0883-4257-93C2-A3B356C4CB91}"/>
    <dgm:cxn modelId="{910455E8-B5E0-5744-A5AB-3F4D52403EF3}" type="presOf" srcId="{EE8ED23F-6A02-4DD4-8DCA-CD3430FB4879}" destId="{D107AF52-FB02-9B46-A3CD-BD25C7018299}" srcOrd="0" destOrd="0" presId="urn:microsoft.com/office/officeart/2008/layout/LinedList"/>
    <dgm:cxn modelId="{C297F2F0-48C1-C542-934C-E1F743B0C304}" type="presOf" srcId="{DAC6269F-D511-4460-8F77-36AC83D40570}" destId="{05D48952-86C5-2145-83E4-618925053AB5}" srcOrd="0" destOrd="0" presId="urn:microsoft.com/office/officeart/2008/layout/LinedList"/>
    <dgm:cxn modelId="{DE6E35FB-CBF5-4730-86E0-83D459FE4AEA}" srcId="{2760FEFE-71EB-43C0-AA6B-6C62631B2C79}" destId="{EE8ED23F-6A02-4DD4-8DCA-CD3430FB4879}" srcOrd="2" destOrd="0" parTransId="{BF2EE838-34E2-42AA-8305-AAC4E8470B25}" sibTransId="{16CC5837-E109-4122-A9D5-04A36070E412}"/>
    <dgm:cxn modelId="{74CE2C52-377F-6D4F-B672-60B41E414A8B}" type="presParOf" srcId="{09FE55FB-F58F-4444-A8FD-29FEA6EA2F49}" destId="{57C1D1D0-DF91-AF4B-86FF-29E21B21F7B3}" srcOrd="0" destOrd="0" presId="urn:microsoft.com/office/officeart/2008/layout/LinedList"/>
    <dgm:cxn modelId="{7506B896-D0A8-074D-BD02-AB7FB650E63E}" type="presParOf" srcId="{09FE55FB-F58F-4444-A8FD-29FEA6EA2F49}" destId="{6AED1ABC-9795-3E40-991D-FEDBA0E8FCD9}" srcOrd="1" destOrd="0" presId="urn:microsoft.com/office/officeart/2008/layout/LinedList"/>
    <dgm:cxn modelId="{DAB80645-427F-E24F-8C48-88025ED0989D}" type="presParOf" srcId="{6AED1ABC-9795-3E40-991D-FEDBA0E8FCD9}" destId="{3883C56A-DD62-424C-80E5-C8FCC0A6B6F1}" srcOrd="0" destOrd="0" presId="urn:microsoft.com/office/officeart/2008/layout/LinedList"/>
    <dgm:cxn modelId="{1FC1B892-8DAB-AD45-B2A4-1872664D985B}" type="presParOf" srcId="{6AED1ABC-9795-3E40-991D-FEDBA0E8FCD9}" destId="{605F4AFD-E030-0D4D-BFB5-9C893F8FE613}" srcOrd="1" destOrd="0" presId="urn:microsoft.com/office/officeart/2008/layout/LinedList"/>
    <dgm:cxn modelId="{98CADA2A-AF0C-1C43-A71F-2F1132F8364D}" type="presParOf" srcId="{09FE55FB-F58F-4444-A8FD-29FEA6EA2F49}" destId="{CB12C74A-5C31-874C-B512-672062B7AAAD}" srcOrd="2" destOrd="0" presId="urn:microsoft.com/office/officeart/2008/layout/LinedList"/>
    <dgm:cxn modelId="{A1932E2D-5F71-2447-BEFB-A28C215E8346}" type="presParOf" srcId="{09FE55FB-F58F-4444-A8FD-29FEA6EA2F49}" destId="{7E1EEE71-B137-8041-8B66-A1775A49A3AA}" srcOrd="3" destOrd="0" presId="urn:microsoft.com/office/officeart/2008/layout/LinedList"/>
    <dgm:cxn modelId="{4EE597CE-C391-7448-BC1C-F542F575F044}" type="presParOf" srcId="{7E1EEE71-B137-8041-8B66-A1775A49A3AA}" destId="{1CCC1C17-24B4-214F-A42D-E1203A5BE22B}" srcOrd="0" destOrd="0" presId="urn:microsoft.com/office/officeart/2008/layout/LinedList"/>
    <dgm:cxn modelId="{17E66B95-B8F4-F747-A90F-D6740DC16E38}" type="presParOf" srcId="{7E1EEE71-B137-8041-8B66-A1775A49A3AA}" destId="{52CBDFB8-C87C-ED48-A275-652438786EF0}" srcOrd="1" destOrd="0" presId="urn:microsoft.com/office/officeart/2008/layout/LinedList"/>
    <dgm:cxn modelId="{550FB04E-D134-704C-81C0-E8DDA3011E9B}" type="presParOf" srcId="{09FE55FB-F58F-4444-A8FD-29FEA6EA2F49}" destId="{E477FB82-1980-FF43-B212-0ACE1CBDABC4}" srcOrd="4" destOrd="0" presId="urn:microsoft.com/office/officeart/2008/layout/LinedList"/>
    <dgm:cxn modelId="{38C82480-382F-8245-B714-5E6E713A5B7B}" type="presParOf" srcId="{09FE55FB-F58F-4444-A8FD-29FEA6EA2F49}" destId="{F3CC999B-9C78-0349-A3E3-7D4E58DFF505}" srcOrd="5" destOrd="0" presId="urn:microsoft.com/office/officeart/2008/layout/LinedList"/>
    <dgm:cxn modelId="{DE962F9C-05FF-EA43-AB74-24CF49629E08}" type="presParOf" srcId="{F3CC999B-9C78-0349-A3E3-7D4E58DFF505}" destId="{D107AF52-FB02-9B46-A3CD-BD25C7018299}" srcOrd="0" destOrd="0" presId="urn:microsoft.com/office/officeart/2008/layout/LinedList"/>
    <dgm:cxn modelId="{1E4E6D7F-16FF-8949-A03B-C22777510B83}" type="presParOf" srcId="{F3CC999B-9C78-0349-A3E3-7D4E58DFF505}" destId="{F4D776AF-F841-4C4A-BDC3-536AFA8DB356}" srcOrd="1" destOrd="0" presId="urn:microsoft.com/office/officeart/2008/layout/LinedList"/>
    <dgm:cxn modelId="{700506FE-2B58-0642-964A-FBF6B7350B58}" type="presParOf" srcId="{09FE55FB-F58F-4444-A8FD-29FEA6EA2F49}" destId="{693AE2B3-BF0D-9A4C-BBC4-0D4BC1CA9942}" srcOrd="6" destOrd="0" presId="urn:microsoft.com/office/officeart/2008/layout/LinedList"/>
    <dgm:cxn modelId="{BA72EB64-266E-8D4A-B075-16D607E37713}" type="presParOf" srcId="{09FE55FB-F58F-4444-A8FD-29FEA6EA2F49}" destId="{F7CEFC88-4AD4-984C-9BA0-B4F8BA091453}" srcOrd="7" destOrd="0" presId="urn:microsoft.com/office/officeart/2008/layout/LinedList"/>
    <dgm:cxn modelId="{585CB5B3-0F49-2045-963E-3856E898061B}" type="presParOf" srcId="{F7CEFC88-4AD4-984C-9BA0-B4F8BA091453}" destId="{05D48952-86C5-2145-83E4-618925053AB5}" srcOrd="0" destOrd="0" presId="urn:microsoft.com/office/officeart/2008/layout/LinedList"/>
    <dgm:cxn modelId="{D240186A-12F1-AA45-B5C6-BD3A05B2E894}" type="presParOf" srcId="{F7CEFC88-4AD4-984C-9BA0-B4F8BA091453}" destId="{A72C6613-0AAB-804A-8EA9-50296D07C6B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1795AA-DC71-4B65-B09D-05C63B972D4B}"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569AFF80-D54B-4286-A0EC-7DAB2DFFED5D}">
      <dgm:prSet/>
      <dgm:spPr/>
      <dgm:t>
        <a:bodyPr/>
        <a:lstStyle/>
        <a:p>
          <a:r>
            <a:rPr lang="es-HN" baseline="0"/>
            <a:t>·      La decisión de una empresa de emitir bonos está fuertemente ligada a la estrategia de financiamiento que sus ejecutivos planifican. Al optar por financiarse a través de deuda deben buscar la alternativa que brinde mayor liquidez, que ofrezca menores costos financieros y por ende una mayor rentabilidad.</a:t>
          </a:r>
          <a:endParaRPr lang="en-US"/>
        </a:p>
      </dgm:t>
    </dgm:pt>
    <dgm:pt modelId="{027159C7-5F8C-4131-9313-2D5DC548651F}" type="parTrans" cxnId="{1DC23879-0520-49F4-81FA-114C5971922E}">
      <dgm:prSet/>
      <dgm:spPr/>
      <dgm:t>
        <a:bodyPr/>
        <a:lstStyle/>
        <a:p>
          <a:endParaRPr lang="en-US"/>
        </a:p>
      </dgm:t>
    </dgm:pt>
    <dgm:pt modelId="{1AB329B4-755E-4BC7-B186-F45D1B0AC249}" type="sibTrans" cxnId="{1DC23879-0520-49F4-81FA-114C5971922E}">
      <dgm:prSet/>
      <dgm:spPr/>
      <dgm:t>
        <a:bodyPr/>
        <a:lstStyle/>
        <a:p>
          <a:endParaRPr lang="en-US"/>
        </a:p>
      </dgm:t>
    </dgm:pt>
    <dgm:pt modelId="{E63DAFFB-E684-4895-90E3-46B625D3FDB6}">
      <dgm:prSet/>
      <dgm:spPr/>
      <dgm:t>
        <a:bodyPr/>
        <a:lstStyle/>
        <a:p>
          <a:r>
            <a:rPr lang="es-HN" baseline="0"/>
            <a:t>·      Según la investigación realizada el proceso de emisión de bonos en Honduras suele ser bastante largo, lo que puede representar atrasos y disminuir el incentivo a las empresas que deciden optar esta opción de financiamiento. Lo anterior queda evidenciado al validar la limitada cantidad de empresas que cotizan en bolsa y han realizado emisión de bonos en el país.</a:t>
          </a:r>
          <a:endParaRPr lang="en-US"/>
        </a:p>
      </dgm:t>
    </dgm:pt>
    <dgm:pt modelId="{6E40DD82-67CC-4AF6-B1E5-77EF5C712FB9}" type="parTrans" cxnId="{33CACD46-7E2B-4663-A398-7AAB75DF1C86}">
      <dgm:prSet/>
      <dgm:spPr/>
      <dgm:t>
        <a:bodyPr/>
        <a:lstStyle/>
        <a:p>
          <a:endParaRPr lang="en-US"/>
        </a:p>
      </dgm:t>
    </dgm:pt>
    <dgm:pt modelId="{0F03189B-3B73-4B5F-A4F2-03AF2626D904}" type="sibTrans" cxnId="{33CACD46-7E2B-4663-A398-7AAB75DF1C86}">
      <dgm:prSet/>
      <dgm:spPr/>
      <dgm:t>
        <a:bodyPr/>
        <a:lstStyle/>
        <a:p>
          <a:endParaRPr lang="en-US"/>
        </a:p>
      </dgm:t>
    </dgm:pt>
    <dgm:pt modelId="{69EA73E9-A0A9-4EFC-AE4D-41EAF3872B3A}">
      <dgm:prSet/>
      <dgm:spPr/>
      <dgm:t>
        <a:bodyPr/>
        <a:lstStyle/>
        <a:p>
          <a:r>
            <a:rPr lang="es-HN" baseline="0"/>
            <a:t>·       Para que una empresa sea apta para emitir bonos debe cumplir con altos estándares de estabilidad económica y financiera, esto para que puedan honrar todas las obligaciones a las que se comprometen al momento de emitir valores negociables.</a:t>
          </a:r>
          <a:endParaRPr lang="en-US"/>
        </a:p>
      </dgm:t>
    </dgm:pt>
    <dgm:pt modelId="{45FEB20C-EDDC-4A33-94EF-051C2B45E741}" type="parTrans" cxnId="{7158244C-3D4E-4C3E-88D2-C45D3DC1863E}">
      <dgm:prSet/>
      <dgm:spPr/>
      <dgm:t>
        <a:bodyPr/>
        <a:lstStyle/>
        <a:p>
          <a:endParaRPr lang="en-US"/>
        </a:p>
      </dgm:t>
    </dgm:pt>
    <dgm:pt modelId="{59BBB2A6-19AC-4F1C-A7EE-CE8CFEC23C6A}" type="sibTrans" cxnId="{7158244C-3D4E-4C3E-88D2-C45D3DC1863E}">
      <dgm:prSet/>
      <dgm:spPr/>
      <dgm:t>
        <a:bodyPr/>
        <a:lstStyle/>
        <a:p>
          <a:endParaRPr lang="en-US"/>
        </a:p>
      </dgm:t>
    </dgm:pt>
    <dgm:pt modelId="{49459515-303B-41F0-B180-2322CE92964F}">
      <dgm:prSet/>
      <dgm:spPr/>
      <dgm:t>
        <a:bodyPr/>
        <a:lstStyle/>
        <a:p>
          <a:r>
            <a:rPr lang="es-HN" baseline="0"/>
            <a:t>·      Se identificó como el proceso de emisión de bonos corporativos de Honduras y Chile tienen marcadas diferencias en comparación con el proceso de Reino Unido, ya que los primeros se rigen por un ente regulador similar como es el caso de CNBS y la CMF donde las empresas deben abocarse a estas entidades para que sus emisiones sean aprobadas.</a:t>
          </a:r>
          <a:endParaRPr lang="en-US"/>
        </a:p>
      </dgm:t>
    </dgm:pt>
    <dgm:pt modelId="{E28FDDA9-08E4-4610-8B43-BCF80FEA0467}" type="parTrans" cxnId="{6BC63849-709B-499A-BA0E-5A51E5DBC176}">
      <dgm:prSet/>
      <dgm:spPr/>
      <dgm:t>
        <a:bodyPr/>
        <a:lstStyle/>
        <a:p>
          <a:endParaRPr lang="en-US"/>
        </a:p>
      </dgm:t>
    </dgm:pt>
    <dgm:pt modelId="{8AD688CC-01F9-4301-B31D-AD2B6C01965B}" type="sibTrans" cxnId="{6BC63849-709B-499A-BA0E-5A51E5DBC176}">
      <dgm:prSet/>
      <dgm:spPr/>
      <dgm:t>
        <a:bodyPr/>
        <a:lstStyle/>
        <a:p>
          <a:endParaRPr lang="en-US"/>
        </a:p>
      </dgm:t>
    </dgm:pt>
    <dgm:pt modelId="{8DEFE701-975B-4E40-92F9-2017BA179FAF}" type="pres">
      <dgm:prSet presAssocID="{0C1795AA-DC71-4B65-B09D-05C63B972D4B}" presName="vert0" presStyleCnt="0">
        <dgm:presLayoutVars>
          <dgm:dir/>
          <dgm:animOne val="branch"/>
          <dgm:animLvl val="lvl"/>
        </dgm:presLayoutVars>
      </dgm:prSet>
      <dgm:spPr/>
    </dgm:pt>
    <dgm:pt modelId="{BB47AA84-DC8F-AA41-8CE1-1D6E430129CE}" type="pres">
      <dgm:prSet presAssocID="{569AFF80-D54B-4286-A0EC-7DAB2DFFED5D}" presName="thickLine" presStyleLbl="alignNode1" presStyleIdx="0" presStyleCnt="4"/>
      <dgm:spPr/>
    </dgm:pt>
    <dgm:pt modelId="{4176D0F2-7479-DF43-8BE7-0BC152B59BFF}" type="pres">
      <dgm:prSet presAssocID="{569AFF80-D54B-4286-A0EC-7DAB2DFFED5D}" presName="horz1" presStyleCnt="0"/>
      <dgm:spPr/>
    </dgm:pt>
    <dgm:pt modelId="{0E0A1648-D725-5944-9D42-141F00D8C8FA}" type="pres">
      <dgm:prSet presAssocID="{569AFF80-D54B-4286-A0EC-7DAB2DFFED5D}" presName="tx1" presStyleLbl="revTx" presStyleIdx="0" presStyleCnt="4"/>
      <dgm:spPr/>
    </dgm:pt>
    <dgm:pt modelId="{4F0F36EF-E789-6346-819D-6D331B26DF97}" type="pres">
      <dgm:prSet presAssocID="{569AFF80-D54B-4286-A0EC-7DAB2DFFED5D}" presName="vert1" presStyleCnt="0"/>
      <dgm:spPr/>
    </dgm:pt>
    <dgm:pt modelId="{54CC7A6C-B64D-7D46-BEB7-BC442349C505}" type="pres">
      <dgm:prSet presAssocID="{E63DAFFB-E684-4895-90E3-46B625D3FDB6}" presName="thickLine" presStyleLbl="alignNode1" presStyleIdx="1" presStyleCnt="4"/>
      <dgm:spPr/>
    </dgm:pt>
    <dgm:pt modelId="{B97F4287-A582-6C4E-834B-156307D18459}" type="pres">
      <dgm:prSet presAssocID="{E63DAFFB-E684-4895-90E3-46B625D3FDB6}" presName="horz1" presStyleCnt="0"/>
      <dgm:spPr/>
    </dgm:pt>
    <dgm:pt modelId="{06293D21-252C-F844-BA42-79585D6F5B81}" type="pres">
      <dgm:prSet presAssocID="{E63DAFFB-E684-4895-90E3-46B625D3FDB6}" presName="tx1" presStyleLbl="revTx" presStyleIdx="1" presStyleCnt="4"/>
      <dgm:spPr/>
    </dgm:pt>
    <dgm:pt modelId="{ACB54742-600D-8A4E-8C5F-5A48560037C8}" type="pres">
      <dgm:prSet presAssocID="{E63DAFFB-E684-4895-90E3-46B625D3FDB6}" presName="vert1" presStyleCnt="0"/>
      <dgm:spPr/>
    </dgm:pt>
    <dgm:pt modelId="{302262FE-CD71-5142-BB53-436454EE1946}" type="pres">
      <dgm:prSet presAssocID="{69EA73E9-A0A9-4EFC-AE4D-41EAF3872B3A}" presName="thickLine" presStyleLbl="alignNode1" presStyleIdx="2" presStyleCnt="4"/>
      <dgm:spPr/>
    </dgm:pt>
    <dgm:pt modelId="{A601FEF9-B8DC-A441-A946-EDAE8F340FBD}" type="pres">
      <dgm:prSet presAssocID="{69EA73E9-A0A9-4EFC-AE4D-41EAF3872B3A}" presName="horz1" presStyleCnt="0"/>
      <dgm:spPr/>
    </dgm:pt>
    <dgm:pt modelId="{21A49B39-40EC-9A4C-A192-D36413EFD9FB}" type="pres">
      <dgm:prSet presAssocID="{69EA73E9-A0A9-4EFC-AE4D-41EAF3872B3A}" presName="tx1" presStyleLbl="revTx" presStyleIdx="2" presStyleCnt="4"/>
      <dgm:spPr/>
    </dgm:pt>
    <dgm:pt modelId="{87F8219C-172A-DB41-B6CB-E191B332F50C}" type="pres">
      <dgm:prSet presAssocID="{69EA73E9-A0A9-4EFC-AE4D-41EAF3872B3A}" presName="vert1" presStyleCnt="0"/>
      <dgm:spPr/>
    </dgm:pt>
    <dgm:pt modelId="{F4C913B0-1D72-824F-9223-0EA6EF2E327A}" type="pres">
      <dgm:prSet presAssocID="{49459515-303B-41F0-B180-2322CE92964F}" presName="thickLine" presStyleLbl="alignNode1" presStyleIdx="3" presStyleCnt="4"/>
      <dgm:spPr/>
    </dgm:pt>
    <dgm:pt modelId="{41589CF4-5E1C-134E-9782-11DDF709C6B2}" type="pres">
      <dgm:prSet presAssocID="{49459515-303B-41F0-B180-2322CE92964F}" presName="horz1" presStyleCnt="0"/>
      <dgm:spPr/>
    </dgm:pt>
    <dgm:pt modelId="{39DF008B-418C-D247-B0A8-14C87F2061BD}" type="pres">
      <dgm:prSet presAssocID="{49459515-303B-41F0-B180-2322CE92964F}" presName="tx1" presStyleLbl="revTx" presStyleIdx="3" presStyleCnt="4"/>
      <dgm:spPr/>
    </dgm:pt>
    <dgm:pt modelId="{7460DCBF-8E94-8E4A-804C-FD9AA8ABDF01}" type="pres">
      <dgm:prSet presAssocID="{49459515-303B-41F0-B180-2322CE92964F}" presName="vert1" presStyleCnt="0"/>
      <dgm:spPr/>
    </dgm:pt>
  </dgm:ptLst>
  <dgm:cxnLst>
    <dgm:cxn modelId="{0ED1EA01-0B70-7449-B8AD-7C7AC3E3B5CB}" type="presOf" srcId="{E63DAFFB-E684-4895-90E3-46B625D3FDB6}" destId="{06293D21-252C-F844-BA42-79585D6F5B81}" srcOrd="0" destOrd="0" presId="urn:microsoft.com/office/officeart/2008/layout/LinedList"/>
    <dgm:cxn modelId="{33CACD46-7E2B-4663-A398-7AAB75DF1C86}" srcId="{0C1795AA-DC71-4B65-B09D-05C63B972D4B}" destId="{E63DAFFB-E684-4895-90E3-46B625D3FDB6}" srcOrd="1" destOrd="0" parTransId="{6E40DD82-67CC-4AF6-B1E5-77EF5C712FB9}" sibTransId="{0F03189B-3B73-4B5F-A4F2-03AF2626D904}"/>
    <dgm:cxn modelId="{6BC63849-709B-499A-BA0E-5A51E5DBC176}" srcId="{0C1795AA-DC71-4B65-B09D-05C63B972D4B}" destId="{49459515-303B-41F0-B180-2322CE92964F}" srcOrd="3" destOrd="0" parTransId="{E28FDDA9-08E4-4610-8B43-BCF80FEA0467}" sibTransId="{8AD688CC-01F9-4301-B31D-AD2B6C01965B}"/>
    <dgm:cxn modelId="{7158244C-3D4E-4C3E-88D2-C45D3DC1863E}" srcId="{0C1795AA-DC71-4B65-B09D-05C63B972D4B}" destId="{69EA73E9-A0A9-4EFC-AE4D-41EAF3872B3A}" srcOrd="2" destOrd="0" parTransId="{45FEB20C-EDDC-4A33-94EF-051C2B45E741}" sibTransId="{59BBB2A6-19AC-4F1C-A7EE-CE8CFEC23C6A}"/>
    <dgm:cxn modelId="{C311FE5E-0BFB-CB40-8F4E-2DECAEB8A5CB}" type="presOf" srcId="{69EA73E9-A0A9-4EFC-AE4D-41EAF3872B3A}" destId="{21A49B39-40EC-9A4C-A192-D36413EFD9FB}" srcOrd="0" destOrd="0" presId="urn:microsoft.com/office/officeart/2008/layout/LinedList"/>
    <dgm:cxn modelId="{EEC80170-9D1E-0544-90C5-463799A6F26D}" type="presOf" srcId="{49459515-303B-41F0-B180-2322CE92964F}" destId="{39DF008B-418C-D247-B0A8-14C87F2061BD}" srcOrd="0" destOrd="0" presId="urn:microsoft.com/office/officeart/2008/layout/LinedList"/>
    <dgm:cxn modelId="{8EF1FF72-03DF-FC4E-9EDC-5F3314E68CBF}" type="presOf" srcId="{569AFF80-D54B-4286-A0EC-7DAB2DFFED5D}" destId="{0E0A1648-D725-5944-9D42-141F00D8C8FA}" srcOrd="0" destOrd="0" presId="urn:microsoft.com/office/officeart/2008/layout/LinedList"/>
    <dgm:cxn modelId="{1DC23879-0520-49F4-81FA-114C5971922E}" srcId="{0C1795AA-DC71-4B65-B09D-05C63B972D4B}" destId="{569AFF80-D54B-4286-A0EC-7DAB2DFFED5D}" srcOrd="0" destOrd="0" parTransId="{027159C7-5F8C-4131-9313-2D5DC548651F}" sibTransId="{1AB329B4-755E-4BC7-B186-F45D1B0AC249}"/>
    <dgm:cxn modelId="{3F1705BB-1D4C-2041-80B5-297238EBA3AE}" type="presOf" srcId="{0C1795AA-DC71-4B65-B09D-05C63B972D4B}" destId="{8DEFE701-975B-4E40-92F9-2017BA179FAF}" srcOrd="0" destOrd="0" presId="urn:microsoft.com/office/officeart/2008/layout/LinedList"/>
    <dgm:cxn modelId="{2D6205BA-66A4-E344-A129-14E2D7610B84}" type="presParOf" srcId="{8DEFE701-975B-4E40-92F9-2017BA179FAF}" destId="{BB47AA84-DC8F-AA41-8CE1-1D6E430129CE}" srcOrd="0" destOrd="0" presId="urn:microsoft.com/office/officeart/2008/layout/LinedList"/>
    <dgm:cxn modelId="{598E55E0-D59C-284C-9EB7-AEEECE52C486}" type="presParOf" srcId="{8DEFE701-975B-4E40-92F9-2017BA179FAF}" destId="{4176D0F2-7479-DF43-8BE7-0BC152B59BFF}" srcOrd="1" destOrd="0" presId="urn:microsoft.com/office/officeart/2008/layout/LinedList"/>
    <dgm:cxn modelId="{D62D8673-86B2-AE46-96AE-A9AEA1494A58}" type="presParOf" srcId="{4176D0F2-7479-DF43-8BE7-0BC152B59BFF}" destId="{0E0A1648-D725-5944-9D42-141F00D8C8FA}" srcOrd="0" destOrd="0" presId="urn:microsoft.com/office/officeart/2008/layout/LinedList"/>
    <dgm:cxn modelId="{A9E56A2F-1AC2-4D47-983C-F35022D87E13}" type="presParOf" srcId="{4176D0F2-7479-DF43-8BE7-0BC152B59BFF}" destId="{4F0F36EF-E789-6346-819D-6D331B26DF97}" srcOrd="1" destOrd="0" presId="urn:microsoft.com/office/officeart/2008/layout/LinedList"/>
    <dgm:cxn modelId="{AEA498CE-5ADD-3444-98CE-82C9C7F08A39}" type="presParOf" srcId="{8DEFE701-975B-4E40-92F9-2017BA179FAF}" destId="{54CC7A6C-B64D-7D46-BEB7-BC442349C505}" srcOrd="2" destOrd="0" presId="urn:microsoft.com/office/officeart/2008/layout/LinedList"/>
    <dgm:cxn modelId="{821D5963-B88A-8143-9FEA-801E893407E7}" type="presParOf" srcId="{8DEFE701-975B-4E40-92F9-2017BA179FAF}" destId="{B97F4287-A582-6C4E-834B-156307D18459}" srcOrd="3" destOrd="0" presId="urn:microsoft.com/office/officeart/2008/layout/LinedList"/>
    <dgm:cxn modelId="{09B0172F-69ED-2446-BB8E-5B9265929933}" type="presParOf" srcId="{B97F4287-A582-6C4E-834B-156307D18459}" destId="{06293D21-252C-F844-BA42-79585D6F5B81}" srcOrd="0" destOrd="0" presId="urn:microsoft.com/office/officeart/2008/layout/LinedList"/>
    <dgm:cxn modelId="{F8AAA730-8A0F-4843-825F-023FBB1274CC}" type="presParOf" srcId="{B97F4287-A582-6C4E-834B-156307D18459}" destId="{ACB54742-600D-8A4E-8C5F-5A48560037C8}" srcOrd="1" destOrd="0" presId="urn:microsoft.com/office/officeart/2008/layout/LinedList"/>
    <dgm:cxn modelId="{6197C685-69B0-6A49-828A-D80500B1E7F1}" type="presParOf" srcId="{8DEFE701-975B-4E40-92F9-2017BA179FAF}" destId="{302262FE-CD71-5142-BB53-436454EE1946}" srcOrd="4" destOrd="0" presId="urn:microsoft.com/office/officeart/2008/layout/LinedList"/>
    <dgm:cxn modelId="{96361704-C359-1042-AF20-CD4B7BFF2B05}" type="presParOf" srcId="{8DEFE701-975B-4E40-92F9-2017BA179FAF}" destId="{A601FEF9-B8DC-A441-A946-EDAE8F340FBD}" srcOrd="5" destOrd="0" presId="urn:microsoft.com/office/officeart/2008/layout/LinedList"/>
    <dgm:cxn modelId="{7AA20E59-6228-2B4A-9B11-703E1F9483E9}" type="presParOf" srcId="{A601FEF9-B8DC-A441-A946-EDAE8F340FBD}" destId="{21A49B39-40EC-9A4C-A192-D36413EFD9FB}" srcOrd="0" destOrd="0" presId="urn:microsoft.com/office/officeart/2008/layout/LinedList"/>
    <dgm:cxn modelId="{EEF76B07-1872-8949-83EB-A7080AAF07DF}" type="presParOf" srcId="{A601FEF9-B8DC-A441-A946-EDAE8F340FBD}" destId="{87F8219C-172A-DB41-B6CB-E191B332F50C}" srcOrd="1" destOrd="0" presId="urn:microsoft.com/office/officeart/2008/layout/LinedList"/>
    <dgm:cxn modelId="{F06F5E0C-EA44-9243-84E5-E3DD6A6A70F6}" type="presParOf" srcId="{8DEFE701-975B-4E40-92F9-2017BA179FAF}" destId="{F4C913B0-1D72-824F-9223-0EA6EF2E327A}" srcOrd="6" destOrd="0" presId="urn:microsoft.com/office/officeart/2008/layout/LinedList"/>
    <dgm:cxn modelId="{5F871786-6BA0-1F45-A691-06D8C0CED447}" type="presParOf" srcId="{8DEFE701-975B-4E40-92F9-2017BA179FAF}" destId="{41589CF4-5E1C-134E-9782-11DDF709C6B2}" srcOrd="7" destOrd="0" presId="urn:microsoft.com/office/officeart/2008/layout/LinedList"/>
    <dgm:cxn modelId="{C16085F2-0482-2544-9D5D-B13B51A23344}" type="presParOf" srcId="{41589CF4-5E1C-134E-9782-11DDF709C6B2}" destId="{39DF008B-418C-D247-B0A8-14C87F2061BD}" srcOrd="0" destOrd="0" presId="urn:microsoft.com/office/officeart/2008/layout/LinedList"/>
    <dgm:cxn modelId="{F404C2F8-6375-1D4C-BCF3-5C06640C2E8E}" type="presParOf" srcId="{41589CF4-5E1C-134E-9782-11DDF709C6B2}" destId="{7460DCBF-8E94-8E4A-804C-FD9AA8ABDF0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827133-12E4-1846-A945-9AEC38E60AF5}">
      <dsp:nvSpPr>
        <dsp:cNvPr id="0" name=""/>
        <dsp:cNvSpPr/>
      </dsp:nvSpPr>
      <dsp:spPr>
        <a:xfrm>
          <a:off x="0" y="1641"/>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0D0A003-0240-AA4E-8874-41268800F2DE}">
      <dsp:nvSpPr>
        <dsp:cNvPr id="0" name=""/>
        <dsp:cNvSpPr/>
      </dsp:nvSpPr>
      <dsp:spPr>
        <a:xfrm>
          <a:off x="0" y="1641"/>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Enlistar los pasos a seguir para la emisión de bonos en Honduras y otros países</a:t>
          </a:r>
          <a:br>
            <a:rPr lang="es-HN" sz="1700" kern="1200" baseline="0"/>
          </a:br>
          <a:endParaRPr lang="en-US" sz="1700" kern="1200"/>
        </a:p>
      </dsp:txBody>
      <dsp:txXfrm>
        <a:off x="0" y="1641"/>
        <a:ext cx="4537073" cy="1119440"/>
      </dsp:txXfrm>
    </dsp:sp>
    <dsp:sp modelId="{077F38A6-9BB2-434A-A39C-6AC6A10C8BC4}">
      <dsp:nvSpPr>
        <dsp:cNvPr id="0" name=""/>
        <dsp:cNvSpPr/>
      </dsp:nvSpPr>
      <dsp:spPr>
        <a:xfrm>
          <a:off x="0" y="1121081"/>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79418DA-01CC-894C-AA31-C941FF5FB420}">
      <dsp:nvSpPr>
        <dsp:cNvPr id="0" name=""/>
        <dsp:cNvSpPr/>
      </dsp:nvSpPr>
      <dsp:spPr>
        <a:xfrm>
          <a:off x="0" y="1121081"/>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Enumerar los requisitos, responsabilidades y obligaciones a los que se comprometen los emisores de bonos corporativos</a:t>
          </a:r>
          <a:br>
            <a:rPr lang="es-HN" sz="1700" kern="1200" baseline="0"/>
          </a:br>
          <a:endParaRPr lang="en-US" sz="1700" kern="1200"/>
        </a:p>
      </dsp:txBody>
      <dsp:txXfrm>
        <a:off x="0" y="1121081"/>
        <a:ext cx="4537073" cy="1119440"/>
      </dsp:txXfrm>
    </dsp:sp>
    <dsp:sp modelId="{EAADFA83-C025-BB47-A9E1-0A6C69C1F7C6}">
      <dsp:nvSpPr>
        <dsp:cNvPr id="0" name=""/>
        <dsp:cNvSpPr/>
      </dsp:nvSpPr>
      <dsp:spPr>
        <a:xfrm>
          <a:off x="0" y="2240522"/>
          <a:ext cx="4537073"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9A0A3A93-9D85-334E-86B9-9F5DA3D3A578}">
      <dsp:nvSpPr>
        <dsp:cNvPr id="0" name=""/>
        <dsp:cNvSpPr/>
      </dsp:nvSpPr>
      <dsp:spPr>
        <a:xfrm>
          <a:off x="0" y="2240522"/>
          <a:ext cx="4537073" cy="111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Identificar diferencias y similitudes en el proceso de emisión de bonos corporativos en Honduras frente a otros países.</a:t>
          </a:r>
          <a:endParaRPr lang="en-US" sz="1700" kern="1200"/>
        </a:p>
      </dsp:txBody>
      <dsp:txXfrm>
        <a:off x="0" y="2240522"/>
        <a:ext cx="4537073" cy="11194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3253F-B007-CE4B-822B-DF6C7084278A}">
      <dsp:nvSpPr>
        <dsp:cNvPr id="0" name=""/>
        <dsp:cNvSpPr/>
      </dsp:nvSpPr>
      <dsp:spPr>
        <a:xfrm>
          <a:off x="0" y="703"/>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0EC103-265E-334F-8B13-57D4967CB5FE}">
      <dsp:nvSpPr>
        <dsp:cNvPr id="0" name=""/>
        <dsp:cNvSpPr/>
      </dsp:nvSpPr>
      <dsp:spPr>
        <a:xfrm>
          <a:off x="0" y="703"/>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Una vez que el emisor ha identificado la necesidad de pedir prestado y ha decidido hacerlo mediante la emisión de bonos, hay una serie de cosas que debe hacer antes del lanzamiento.</a:t>
          </a:r>
          <a:endParaRPr lang="en-US" sz="1300" kern="1200"/>
        </a:p>
      </dsp:txBody>
      <dsp:txXfrm>
        <a:off x="0" y="703"/>
        <a:ext cx="6408738" cy="822577"/>
      </dsp:txXfrm>
    </dsp:sp>
    <dsp:sp modelId="{5D4D39FF-FCFC-854E-A78C-FF663748246D}">
      <dsp:nvSpPr>
        <dsp:cNvPr id="0" name=""/>
        <dsp:cNvSpPr/>
      </dsp:nvSpPr>
      <dsp:spPr>
        <a:xfrm>
          <a:off x="0" y="823280"/>
          <a:ext cx="6408738" cy="0"/>
        </a:xfrm>
        <a:prstGeom prst="line">
          <a:avLst/>
        </a:prstGeom>
        <a:solidFill>
          <a:schemeClr val="accent2">
            <a:hueOff val="-255007"/>
            <a:satOff val="274"/>
            <a:lumOff val="980"/>
            <a:alphaOff val="0"/>
          </a:schemeClr>
        </a:solidFill>
        <a:ln w="12700" cap="flat" cmpd="sng" algn="ctr">
          <a:solidFill>
            <a:schemeClr val="accent2">
              <a:hueOff val="-255007"/>
              <a:satOff val="274"/>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25B405-AD9D-7949-8680-B6B15E05CE9A}">
      <dsp:nvSpPr>
        <dsp:cNvPr id="0" name=""/>
        <dsp:cNvSpPr/>
      </dsp:nvSpPr>
      <dsp:spPr>
        <a:xfrm>
          <a:off x="0" y="823280"/>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Antes de embarcarse en una emisión de bonos, un emisor debe asegurarse de que no haya barreras legales para la emisión. Un emisor del Reino Unido debe comprobar que:</a:t>
          </a:r>
          <a:endParaRPr lang="en-US" sz="1300" kern="1200"/>
        </a:p>
      </dsp:txBody>
      <dsp:txXfrm>
        <a:off x="0" y="823280"/>
        <a:ext cx="6408738" cy="822577"/>
      </dsp:txXfrm>
    </dsp:sp>
    <dsp:sp modelId="{23D71E4A-0FBC-EF40-9305-9331CEA44BA6}">
      <dsp:nvSpPr>
        <dsp:cNvPr id="0" name=""/>
        <dsp:cNvSpPr/>
      </dsp:nvSpPr>
      <dsp:spPr>
        <a:xfrm>
          <a:off x="0" y="1645858"/>
          <a:ext cx="6408738" cy="0"/>
        </a:xfrm>
        <a:prstGeom prst="line">
          <a:avLst/>
        </a:prstGeom>
        <a:solidFill>
          <a:schemeClr val="accent2">
            <a:hueOff val="-510014"/>
            <a:satOff val="549"/>
            <a:lumOff val="1960"/>
            <a:alphaOff val="0"/>
          </a:schemeClr>
        </a:solidFill>
        <a:ln w="12700" cap="flat" cmpd="sng" algn="ctr">
          <a:solidFill>
            <a:schemeClr val="accent2">
              <a:hueOff val="-510014"/>
              <a:satOff val="549"/>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630970-B956-2242-A4FE-978D8EC06928}">
      <dsp:nvSpPr>
        <dsp:cNvPr id="0" name=""/>
        <dsp:cNvSpPr/>
      </dsp:nvSpPr>
      <dsp:spPr>
        <a:xfrm>
          <a:off x="0" y="1645858"/>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La emisión está dentro de las competencias del emisor según lo establecido en su memorando y estatutos.</a:t>
          </a:r>
          <a:endParaRPr lang="en-US" sz="1300" kern="1200"/>
        </a:p>
      </dsp:txBody>
      <dsp:txXfrm>
        <a:off x="0" y="1645858"/>
        <a:ext cx="6408738" cy="822577"/>
      </dsp:txXfrm>
    </dsp:sp>
    <dsp:sp modelId="{98DCF8F3-F0A0-2646-9A7C-447FE4472604}">
      <dsp:nvSpPr>
        <dsp:cNvPr id="0" name=""/>
        <dsp:cNvSpPr/>
      </dsp:nvSpPr>
      <dsp:spPr>
        <a:xfrm>
          <a:off x="0" y="2468436"/>
          <a:ext cx="6408738" cy="0"/>
        </a:xfrm>
        <a:prstGeom prst="line">
          <a:avLst/>
        </a:prstGeom>
        <a:solidFill>
          <a:schemeClr val="accent2">
            <a:hueOff val="-765021"/>
            <a:satOff val="823"/>
            <a:lumOff val="2941"/>
            <a:alphaOff val="0"/>
          </a:schemeClr>
        </a:solidFill>
        <a:ln w="12700" cap="flat" cmpd="sng" algn="ctr">
          <a:solidFill>
            <a:schemeClr val="accent2">
              <a:hueOff val="-765021"/>
              <a:satOff val="82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32D70-7235-FF40-8FE7-FAED57639775}">
      <dsp:nvSpPr>
        <dsp:cNvPr id="0" name=""/>
        <dsp:cNvSpPr/>
      </dsp:nvSpPr>
      <dsp:spPr>
        <a:xfrm>
          <a:off x="0" y="2468436"/>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No hay restricciones de endeudamiento en los estatutos o en los acuerdos en los que el emisor es parte.</a:t>
          </a:r>
          <a:endParaRPr lang="en-US" sz="1300" kern="1200"/>
        </a:p>
      </dsp:txBody>
      <dsp:txXfrm>
        <a:off x="0" y="2468436"/>
        <a:ext cx="6408738" cy="822577"/>
      </dsp:txXfrm>
    </dsp:sp>
    <dsp:sp modelId="{A2971FD3-97BA-D743-9EC0-AC02EB276B0C}">
      <dsp:nvSpPr>
        <dsp:cNvPr id="0" name=""/>
        <dsp:cNvSpPr/>
      </dsp:nvSpPr>
      <dsp:spPr>
        <a:xfrm>
          <a:off x="0" y="3291013"/>
          <a:ext cx="6408738" cy="0"/>
        </a:xfrm>
        <a:prstGeom prst="line">
          <a:avLst/>
        </a:prstGeom>
        <a:solidFill>
          <a:schemeClr val="accent2">
            <a:hueOff val="-1020028"/>
            <a:satOff val="1098"/>
            <a:lumOff val="3921"/>
            <a:alphaOff val="0"/>
          </a:schemeClr>
        </a:solidFill>
        <a:ln w="12700" cap="flat" cmpd="sng" algn="ctr">
          <a:solidFill>
            <a:schemeClr val="accent2">
              <a:hueOff val="-1020028"/>
              <a:satOff val="1098"/>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23B4E1-C909-3044-A0D5-8255C270FCAF}">
      <dsp:nvSpPr>
        <dsp:cNvPr id="0" name=""/>
        <dsp:cNvSpPr/>
      </dsp:nvSpPr>
      <dsp:spPr>
        <a:xfrm>
          <a:off x="0" y="3291013"/>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     El emisor puede dar una promesa negativa (un compromiso de no crear una garantía para su otro endeudamiento o, más estrechamente, para sus otras emisiones de bonos) en una forma aceptable.</a:t>
          </a:r>
          <a:endParaRPr lang="en-US" sz="1300" kern="1200"/>
        </a:p>
      </dsp:txBody>
      <dsp:txXfrm>
        <a:off x="0" y="3291013"/>
        <a:ext cx="6408738" cy="822577"/>
      </dsp:txXfrm>
    </dsp:sp>
    <dsp:sp modelId="{654168F6-35C8-0F4F-9087-3DBF0061A644}">
      <dsp:nvSpPr>
        <dsp:cNvPr id="0" name=""/>
        <dsp:cNvSpPr/>
      </dsp:nvSpPr>
      <dsp:spPr>
        <a:xfrm>
          <a:off x="0" y="4113591"/>
          <a:ext cx="6408738" cy="0"/>
        </a:xfrm>
        <a:prstGeom prst="line">
          <a:avLst/>
        </a:prstGeom>
        <a:solidFill>
          <a:schemeClr val="accent2">
            <a:hueOff val="-1275035"/>
            <a:satOff val="1372"/>
            <a:lumOff val="4901"/>
            <a:alphaOff val="0"/>
          </a:schemeClr>
        </a:solidFill>
        <a:ln w="12700" cap="flat" cmpd="sng" algn="ctr">
          <a:solidFill>
            <a:schemeClr val="accent2">
              <a:hueOff val="-1275035"/>
              <a:satOff val="1372"/>
              <a:lumOff val="49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F91933-5FA1-0847-88C9-67AF704CFF75}">
      <dsp:nvSpPr>
        <dsp:cNvPr id="0" name=""/>
        <dsp:cNvSpPr/>
      </dsp:nvSpPr>
      <dsp:spPr>
        <a:xfrm>
          <a:off x="0" y="4113591"/>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Es posible que el emisor deba convocar una reunión de la junta para aprobar la emisión. Un emisor no británico debe asegurarse de que no haya barreras legales en su jurisdicción y documentos de incorporación. Para ello, es necesario designar abogados en la jurisdicción del emisor.</a:t>
          </a:r>
          <a:endParaRPr lang="en-US" sz="1300" kern="1200"/>
        </a:p>
      </dsp:txBody>
      <dsp:txXfrm>
        <a:off x="0" y="4113591"/>
        <a:ext cx="6408738" cy="822577"/>
      </dsp:txXfrm>
    </dsp:sp>
    <dsp:sp modelId="{31CDB43C-9E12-1842-A50C-7A27D9A560BE}">
      <dsp:nvSpPr>
        <dsp:cNvPr id="0" name=""/>
        <dsp:cNvSpPr/>
      </dsp:nvSpPr>
      <dsp:spPr>
        <a:xfrm>
          <a:off x="0" y="4936169"/>
          <a:ext cx="6408738" cy="0"/>
        </a:xfrm>
        <a:prstGeom prst="line">
          <a:avLst/>
        </a:prstGeom>
        <a:solidFill>
          <a:schemeClr val="accent2">
            <a:hueOff val="-1530042"/>
            <a:satOff val="1647"/>
            <a:lumOff val="5881"/>
            <a:alphaOff val="0"/>
          </a:schemeClr>
        </a:solidFill>
        <a:ln w="12700" cap="flat" cmpd="sng" algn="ctr">
          <a:solidFill>
            <a:schemeClr val="accent2">
              <a:hueOff val="-1530042"/>
              <a:satOff val="1647"/>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D09BEA-3737-574C-9A66-6C0038A821FF}">
      <dsp:nvSpPr>
        <dsp:cNvPr id="0" name=""/>
        <dsp:cNvSpPr/>
      </dsp:nvSpPr>
      <dsp:spPr>
        <a:xfrm>
          <a:off x="0" y="4936169"/>
          <a:ext cx="6408738" cy="8225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s-HN" sz="1300" kern="1200" baseline="0"/>
            <a:t>Si la sociedad matriz del emisor garantiza la emisión de bonos en el Reino Unido, deben abordarse cuestiones similares a las del emisor en relación con la concesión de la garantía.</a:t>
          </a:r>
          <a:endParaRPr lang="en-US" sz="1300" kern="1200"/>
        </a:p>
      </dsp:txBody>
      <dsp:txXfrm>
        <a:off x="0" y="4936169"/>
        <a:ext cx="6408738" cy="822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39BA18-5BE7-A246-AFB2-A0CE4EA04BDC}">
      <dsp:nvSpPr>
        <dsp:cNvPr id="0" name=""/>
        <dsp:cNvSpPr/>
      </dsp:nvSpPr>
      <dsp:spPr>
        <a:xfrm>
          <a:off x="0" y="703"/>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C60C4-C9E0-4346-B767-C26703C18956}">
      <dsp:nvSpPr>
        <dsp:cNvPr id="0" name=""/>
        <dsp:cNvSpPr/>
      </dsp:nvSpPr>
      <dsp:spPr>
        <a:xfrm>
          <a:off x="0" y="703"/>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Los documentos que se preparan son: ·     </a:t>
          </a:r>
          <a:endParaRPr lang="en-US" sz="1700" kern="1200"/>
        </a:p>
      </dsp:txBody>
      <dsp:txXfrm>
        <a:off x="0" y="703"/>
        <a:ext cx="6408738" cy="442926"/>
      </dsp:txXfrm>
    </dsp:sp>
    <dsp:sp modelId="{B00F61AB-4513-FD47-BBFE-1F4F2F57C2AC}">
      <dsp:nvSpPr>
        <dsp:cNvPr id="0" name=""/>
        <dsp:cNvSpPr/>
      </dsp:nvSpPr>
      <dsp:spPr>
        <a:xfrm>
          <a:off x="0" y="443629"/>
          <a:ext cx="6408738" cy="0"/>
        </a:xfrm>
        <a:prstGeom prst="line">
          <a:avLst/>
        </a:prstGeom>
        <a:solidFill>
          <a:schemeClr val="accent2">
            <a:hueOff val="-127504"/>
            <a:satOff val="137"/>
            <a:lumOff val="490"/>
            <a:alphaOff val="0"/>
          </a:schemeClr>
        </a:solidFill>
        <a:ln w="12700" cap="flat" cmpd="sng" algn="ctr">
          <a:solidFill>
            <a:schemeClr val="accent2">
              <a:hueOff val="-127504"/>
              <a:satOff val="137"/>
              <a:lumOff val="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83ED1F-F1DC-084B-9668-FA3756CB6B35}">
      <dsp:nvSpPr>
        <dsp:cNvPr id="0" name=""/>
        <dsp:cNvSpPr/>
      </dsp:nvSpPr>
      <dsp:spPr>
        <a:xfrm>
          <a:off x="0" y="443629"/>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Prospecto.</a:t>
          </a:r>
          <a:endParaRPr lang="en-US" sz="1700" kern="1200"/>
        </a:p>
      </dsp:txBody>
      <dsp:txXfrm>
        <a:off x="0" y="443629"/>
        <a:ext cx="6408738" cy="442926"/>
      </dsp:txXfrm>
    </dsp:sp>
    <dsp:sp modelId="{A870D846-A6D3-274C-BA95-0A25ACDCBA72}">
      <dsp:nvSpPr>
        <dsp:cNvPr id="0" name=""/>
        <dsp:cNvSpPr/>
      </dsp:nvSpPr>
      <dsp:spPr>
        <a:xfrm>
          <a:off x="0" y="886555"/>
          <a:ext cx="6408738" cy="0"/>
        </a:xfrm>
        <a:prstGeom prst="line">
          <a:avLst/>
        </a:prstGeom>
        <a:solidFill>
          <a:schemeClr val="accent2">
            <a:hueOff val="-255007"/>
            <a:satOff val="274"/>
            <a:lumOff val="980"/>
            <a:alphaOff val="0"/>
          </a:schemeClr>
        </a:solidFill>
        <a:ln w="12700" cap="flat" cmpd="sng" algn="ctr">
          <a:solidFill>
            <a:schemeClr val="accent2">
              <a:hueOff val="-255007"/>
              <a:satOff val="274"/>
              <a:lumOff val="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053635-9A71-0F4F-979D-9EC02DC14825}">
      <dsp:nvSpPr>
        <dsp:cNvPr id="0" name=""/>
        <dsp:cNvSpPr/>
      </dsp:nvSpPr>
      <dsp:spPr>
        <a:xfrm>
          <a:off x="0" y="886555"/>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de suscripción.</a:t>
          </a:r>
          <a:endParaRPr lang="en-US" sz="1700" kern="1200"/>
        </a:p>
      </dsp:txBody>
      <dsp:txXfrm>
        <a:off x="0" y="886555"/>
        <a:ext cx="6408738" cy="442926"/>
      </dsp:txXfrm>
    </dsp:sp>
    <dsp:sp modelId="{5D704C96-2848-8C42-92F5-51B7BCDA883F}">
      <dsp:nvSpPr>
        <dsp:cNvPr id="0" name=""/>
        <dsp:cNvSpPr/>
      </dsp:nvSpPr>
      <dsp:spPr>
        <a:xfrm>
          <a:off x="0" y="1329482"/>
          <a:ext cx="6408738" cy="0"/>
        </a:xfrm>
        <a:prstGeom prst="line">
          <a:avLst/>
        </a:prstGeom>
        <a:solidFill>
          <a:schemeClr val="accent2">
            <a:hueOff val="-382511"/>
            <a:satOff val="412"/>
            <a:lumOff val="1470"/>
            <a:alphaOff val="0"/>
          </a:schemeClr>
        </a:solidFill>
        <a:ln w="12700" cap="flat" cmpd="sng" algn="ctr">
          <a:solidFill>
            <a:schemeClr val="accent2">
              <a:hueOff val="-382511"/>
              <a:satOff val="412"/>
              <a:lumOff val="1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0D55DF-0090-644F-B771-065F69806D50}">
      <dsp:nvSpPr>
        <dsp:cNvPr id="0" name=""/>
        <dsp:cNvSpPr/>
      </dsp:nvSpPr>
      <dsp:spPr>
        <a:xfrm>
          <a:off x="0" y="1329482"/>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entre directivos.</a:t>
          </a:r>
          <a:endParaRPr lang="en-US" sz="1700" kern="1200"/>
        </a:p>
      </dsp:txBody>
      <dsp:txXfrm>
        <a:off x="0" y="1329482"/>
        <a:ext cx="6408738" cy="442926"/>
      </dsp:txXfrm>
    </dsp:sp>
    <dsp:sp modelId="{40785A99-EC85-1043-8940-54DFF34AF38E}">
      <dsp:nvSpPr>
        <dsp:cNvPr id="0" name=""/>
        <dsp:cNvSpPr/>
      </dsp:nvSpPr>
      <dsp:spPr>
        <a:xfrm>
          <a:off x="0" y="1772408"/>
          <a:ext cx="6408738" cy="0"/>
        </a:xfrm>
        <a:prstGeom prst="line">
          <a:avLst/>
        </a:prstGeom>
        <a:solidFill>
          <a:schemeClr val="accent2">
            <a:hueOff val="-510014"/>
            <a:satOff val="549"/>
            <a:lumOff val="1960"/>
            <a:alphaOff val="0"/>
          </a:schemeClr>
        </a:solidFill>
        <a:ln w="12700" cap="flat" cmpd="sng" algn="ctr">
          <a:solidFill>
            <a:schemeClr val="accent2">
              <a:hueOff val="-510014"/>
              <a:satOff val="549"/>
              <a:lumOff val="19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E08417-9750-834F-ADDA-AA8F9706540A}">
      <dsp:nvSpPr>
        <dsp:cNvPr id="0" name=""/>
        <dsp:cNvSpPr/>
      </dsp:nvSpPr>
      <dsp:spPr>
        <a:xfrm>
          <a:off x="0" y="1772408"/>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Acuerdo de agencia fiscal y escritura de pacto.</a:t>
          </a:r>
          <a:endParaRPr lang="en-US" sz="1700" kern="1200"/>
        </a:p>
      </dsp:txBody>
      <dsp:txXfrm>
        <a:off x="0" y="1772408"/>
        <a:ext cx="6408738" cy="442926"/>
      </dsp:txXfrm>
    </dsp:sp>
    <dsp:sp modelId="{B598B3E3-0639-FF49-BB2D-1C6B156D7EEC}">
      <dsp:nvSpPr>
        <dsp:cNvPr id="0" name=""/>
        <dsp:cNvSpPr/>
      </dsp:nvSpPr>
      <dsp:spPr>
        <a:xfrm>
          <a:off x="0" y="2215335"/>
          <a:ext cx="6408738" cy="0"/>
        </a:xfrm>
        <a:prstGeom prst="line">
          <a:avLst/>
        </a:prstGeom>
        <a:solidFill>
          <a:schemeClr val="accent2">
            <a:hueOff val="-637518"/>
            <a:satOff val="686"/>
            <a:lumOff val="2450"/>
            <a:alphaOff val="0"/>
          </a:schemeClr>
        </a:solidFill>
        <a:ln w="12700" cap="flat" cmpd="sng" algn="ctr">
          <a:solidFill>
            <a:schemeClr val="accent2">
              <a:hueOff val="-637518"/>
              <a:satOff val="686"/>
              <a:lumOff val="245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05D08-2A98-AF41-BDF5-DC1C827D13E3}">
      <dsp:nvSpPr>
        <dsp:cNvPr id="0" name=""/>
        <dsp:cNvSpPr/>
      </dsp:nvSpPr>
      <dsp:spPr>
        <a:xfrm>
          <a:off x="0" y="2215335"/>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Escritura de fideicomiso y acuerdo de agencia pagadora.</a:t>
          </a:r>
          <a:endParaRPr lang="en-US" sz="1700" kern="1200"/>
        </a:p>
      </dsp:txBody>
      <dsp:txXfrm>
        <a:off x="0" y="2215335"/>
        <a:ext cx="6408738" cy="442926"/>
      </dsp:txXfrm>
    </dsp:sp>
    <dsp:sp modelId="{6D105A91-3D3C-1142-8A11-82BAA5905BED}">
      <dsp:nvSpPr>
        <dsp:cNvPr id="0" name=""/>
        <dsp:cNvSpPr/>
      </dsp:nvSpPr>
      <dsp:spPr>
        <a:xfrm>
          <a:off x="0" y="2658261"/>
          <a:ext cx="6408738" cy="0"/>
        </a:xfrm>
        <a:prstGeom prst="line">
          <a:avLst/>
        </a:prstGeom>
        <a:solidFill>
          <a:schemeClr val="accent2">
            <a:hueOff val="-765021"/>
            <a:satOff val="823"/>
            <a:lumOff val="2941"/>
            <a:alphaOff val="0"/>
          </a:schemeClr>
        </a:solidFill>
        <a:ln w="12700" cap="flat" cmpd="sng" algn="ctr">
          <a:solidFill>
            <a:schemeClr val="accent2">
              <a:hueOff val="-765021"/>
              <a:satOff val="823"/>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44718-9E5E-7843-8BE8-48CE4F567D37}">
      <dsp:nvSpPr>
        <dsp:cNvPr id="0" name=""/>
        <dsp:cNvSpPr/>
      </dsp:nvSpPr>
      <dsp:spPr>
        <a:xfrm>
          <a:off x="0" y="2658261"/>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Nota global.</a:t>
          </a:r>
          <a:endParaRPr lang="en-US" sz="1700" kern="1200"/>
        </a:p>
      </dsp:txBody>
      <dsp:txXfrm>
        <a:off x="0" y="2658261"/>
        <a:ext cx="6408738" cy="442926"/>
      </dsp:txXfrm>
    </dsp:sp>
    <dsp:sp modelId="{0B95E649-5387-2147-8F24-96D504B36272}">
      <dsp:nvSpPr>
        <dsp:cNvPr id="0" name=""/>
        <dsp:cNvSpPr/>
      </dsp:nvSpPr>
      <dsp:spPr>
        <a:xfrm>
          <a:off x="0" y="3101188"/>
          <a:ext cx="6408738" cy="0"/>
        </a:xfrm>
        <a:prstGeom prst="line">
          <a:avLst/>
        </a:prstGeom>
        <a:solidFill>
          <a:schemeClr val="accent2">
            <a:hueOff val="-892525"/>
            <a:satOff val="961"/>
            <a:lumOff val="3431"/>
            <a:alphaOff val="0"/>
          </a:schemeClr>
        </a:solidFill>
        <a:ln w="12700" cap="flat" cmpd="sng" algn="ctr">
          <a:solidFill>
            <a:schemeClr val="accent2">
              <a:hueOff val="-892525"/>
              <a:satOff val="961"/>
              <a:lumOff val="34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87DC71-A963-2847-817F-3BF0B1A4CFAE}">
      <dsp:nvSpPr>
        <dsp:cNvPr id="0" name=""/>
        <dsp:cNvSpPr/>
      </dsp:nvSpPr>
      <dsp:spPr>
        <a:xfrm>
          <a:off x="0" y="3101188"/>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Opinión legal.</a:t>
          </a:r>
          <a:endParaRPr lang="en-US" sz="1700" kern="1200"/>
        </a:p>
      </dsp:txBody>
      <dsp:txXfrm>
        <a:off x="0" y="3101188"/>
        <a:ext cx="6408738" cy="442926"/>
      </dsp:txXfrm>
    </dsp:sp>
    <dsp:sp modelId="{C679FED6-80DB-B44D-BF8E-8FCEEEFC9223}">
      <dsp:nvSpPr>
        <dsp:cNvPr id="0" name=""/>
        <dsp:cNvSpPr/>
      </dsp:nvSpPr>
      <dsp:spPr>
        <a:xfrm>
          <a:off x="0" y="3544114"/>
          <a:ext cx="6408738" cy="0"/>
        </a:xfrm>
        <a:prstGeom prst="line">
          <a:avLst/>
        </a:prstGeom>
        <a:solidFill>
          <a:schemeClr val="accent2">
            <a:hueOff val="-1020028"/>
            <a:satOff val="1098"/>
            <a:lumOff val="3921"/>
            <a:alphaOff val="0"/>
          </a:schemeClr>
        </a:solidFill>
        <a:ln w="12700" cap="flat" cmpd="sng" algn="ctr">
          <a:solidFill>
            <a:schemeClr val="accent2">
              <a:hueOff val="-1020028"/>
              <a:satOff val="1098"/>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4E9590-469C-2443-BD19-5374D05B27C4}">
      <dsp:nvSpPr>
        <dsp:cNvPr id="0" name=""/>
        <dsp:cNvSpPr/>
      </dsp:nvSpPr>
      <dsp:spPr>
        <a:xfrm>
          <a:off x="0" y="3544114"/>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Firma y cierre del memorándum.</a:t>
          </a:r>
          <a:endParaRPr lang="en-US" sz="1700" kern="1200"/>
        </a:p>
      </dsp:txBody>
      <dsp:txXfrm>
        <a:off x="0" y="3544114"/>
        <a:ext cx="6408738" cy="442926"/>
      </dsp:txXfrm>
    </dsp:sp>
    <dsp:sp modelId="{AFFE7B2C-D3AE-474A-A798-49F99774A5C9}">
      <dsp:nvSpPr>
        <dsp:cNvPr id="0" name=""/>
        <dsp:cNvSpPr/>
      </dsp:nvSpPr>
      <dsp:spPr>
        <a:xfrm>
          <a:off x="0" y="3987041"/>
          <a:ext cx="6408738" cy="0"/>
        </a:xfrm>
        <a:prstGeom prst="line">
          <a:avLst/>
        </a:prstGeom>
        <a:solidFill>
          <a:schemeClr val="accent2">
            <a:hueOff val="-1147532"/>
            <a:satOff val="1235"/>
            <a:lumOff val="4411"/>
            <a:alphaOff val="0"/>
          </a:schemeClr>
        </a:solidFill>
        <a:ln w="12700" cap="flat" cmpd="sng" algn="ctr">
          <a:solidFill>
            <a:schemeClr val="accent2">
              <a:hueOff val="-1147532"/>
              <a:satOff val="1235"/>
              <a:lumOff val="44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66FF19-69AE-4048-B23A-34B5623AB181}">
      <dsp:nvSpPr>
        <dsp:cNvPr id="0" name=""/>
        <dsp:cNvSpPr/>
      </dsp:nvSpPr>
      <dsp:spPr>
        <a:xfrm>
          <a:off x="0" y="3987041"/>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 de compromiso/mandato.</a:t>
          </a:r>
          <a:endParaRPr lang="en-US" sz="1700" kern="1200"/>
        </a:p>
      </dsp:txBody>
      <dsp:txXfrm>
        <a:off x="0" y="3987041"/>
        <a:ext cx="6408738" cy="442926"/>
      </dsp:txXfrm>
    </dsp:sp>
    <dsp:sp modelId="{E486D6BE-1941-9B48-8BEE-2544DC505741}">
      <dsp:nvSpPr>
        <dsp:cNvPr id="0" name=""/>
        <dsp:cNvSpPr/>
      </dsp:nvSpPr>
      <dsp:spPr>
        <a:xfrm>
          <a:off x="0" y="4429967"/>
          <a:ext cx="6408738" cy="0"/>
        </a:xfrm>
        <a:prstGeom prst="line">
          <a:avLst/>
        </a:prstGeom>
        <a:solidFill>
          <a:schemeClr val="accent2">
            <a:hueOff val="-1275035"/>
            <a:satOff val="1372"/>
            <a:lumOff val="4901"/>
            <a:alphaOff val="0"/>
          </a:schemeClr>
        </a:solidFill>
        <a:ln w="12700" cap="flat" cmpd="sng" algn="ctr">
          <a:solidFill>
            <a:schemeClr val="accent2">
              <a:hueOff val="-1275035"/>
              <a:satOff val="1372"/>
              <a:lumOff val="490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70F285-2303-3141-A148-30460DA7862B}">
      <dsp:nvSpPr>
        <dsp:cNvPr id="0" name=""/>
        <dsp:cNvSpPr/>
      </dsp:nvSpPr>
      <dsp:spPr>
        <a:xfrm>
          <a:off x="0" y="4429967"/>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Cartas de consuelo de los auditores.</a:t>
          </a:r>
          <a:endParaRPr lang="en-US" sz="1700" kern="1200"/>
        </a:p>
      </dsp:txBody>
      <dsp:txXfrm>
        <a:off x="0" y="4429967"/>
        <a:ext cx="6408738" cy="442926"/>
      </dsp:txXfrm>
    </dsp:sp>
    <dsp:sp modelId="{6E04CDF6-4DA8-1544-AF2C-1C731A6BCED1}">
      <dsp:nvSpPr>
        <dsp:cNvPr id="0" name=""/>
        <dsp:cNvSpPr/>
      </dsp:nvSpPr>
      <dsp:spPr>
        <a:xfrm>
          <a:off x="0" y="4872894"/>
          <a:ext cx="6408738" cy="0"/>
        </a:xfrm>
        <a:prstGeom prst="line">
          <a:avLst/>
        </a:prstGeom>
        <a:solidFill>
          <a:schemeClr val="accent2">
            <a:hueOff val="-1402539"/>
            <a:satOff val="1510"/>
            <a:lumOff val="5391"/>
            <a:alphaOff val="0"/>
          </a:schemeClr>
        </a:solidFill>
        <a:ln w="12700" cap="flat" cmpd="sng" algn="ctr">
          <a:solidFill>
            <a:schemeClr val="accent2">
              <a:hueOff val="-1402539"/>
              <a:satOff val="1510"/>
              <a:lumOff val="5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57155-8735-4F4D-B3A1-2FA61391010A}">
      <dsp:nvSpPr>
        <dsp:cNvPr id="0" name=""/>
        <dsp:cNvSpPr/>
      </dsp:nvSpPr>
      <dsp:spPr>
        <a:xfrm>
          <a:off x="0" y="4872894"/>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Actas de la junta del emisor.</a:t>
          </a:r>
          <a:endParaRPr lang="en-US" sz="1700" kern="1200"/>
        </a:p>
      </dsp:txBody>
      <dsp:txXfrm>
        <a:off x="0" y="4872894"/>
        <a:ext cx="6408738" cy="442926"/>
      </dsp:txXfrm>
    </dsp:sp>
    <dsp:sp modelId="{7076B958-D826-F643-8436-94481539AB46}">
      <dsp:nvSpPr>
        <dsp:cNvPr id="0" name=""/>
        <dsp:cNvSpPr/>
      </dsp:nvSpPr>
      <dsp:spPr>
        <a:xfrm>
          <a:off x="0" y="5315820"/>
          <a:ext cx="6408738" cy="0"/>
        </a:xfrm>
        <a:prstGeom prst="line">
          <a:avLst/>
        </a:prstGeom>
        <a:solidFill>
          <a:schemeClr val="accent2">
            <a:hueOff val="-1530042"/>
            <a:satOff val="1647"/>
            <a:lumOff val="5881"/>
            <a:alphaOff val="0"/>
          </a:schemeClr>
        </a:solidFill>
        <a:ln w="12700" cap="flat" cmpd="sng" algn="ctr">
          <a:solidFill>
            <a:schemeClr val="accent2">
              <a:hueOff val="-1530042"/>
              <a:satOff val="1647"/>
              <a:lumOff val="58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F6E27-3829-E346-BF10-7030A2036491}">
      <dsp:nvSpPr>
        <dsp:cNvPr id="0" name=""/>
        <dsp:cNvSpPr/>
      </dsp:nvSpPr>
      <dsp:spPr>
        <a:xfrm>
          <a:off x="0" y="5315820"/>
          <a:ext cx="6408738" cy="4429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s-HN" sz="1700" kern="1200" baseline="0"/>
            <a:t>·      Carta de cita del agente de proceso.</a:t>
          </a:r>
          <a:endParaRPr lang="en-US" sz="1700" kern="1200"/>
        </a:p>
      </dsp:txBody>
      <dsp:txXfrm>
        <a:off x="0" y="5315820"/>
        <a:ext cx="6408738" cy="4429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1D1D0-DF91-AF4B-86FF-29E21B21F7B3}">
      <dsp:nvSpPr>
        <dsp:cNvPr id="0" name=""/>
        <dsp:cNvSpPr/>
      </dsp:nvSpPr>
      <dsp:spPr>
        <a:xfrm>
          <a:off x="0" y="0"/>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83C56A-DD62-424C-80E5-C8FCC0A6B6F1}">
      <dsp:nvSpPr>
        <dsp:cNvPr id="0" name=""/>
        <dsp:cNvSpPr/>
      </dsp:nvSpPr>
      <dsp:spPr>
        <a:xfrm>
          <a:off x="0" y="0"/>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HN" sz="1400" kern="1200" baseline="0"/>
            <a:t>Tareas de los abogados:</a:t>
          </a:r>
          <a:endParaRPr lang="en-US" sz="1400" kern="1200"/>
        </a:p>
      </dsp:txBody>
      <dsp:txXfrm>
        <a:off x="0" y="0"/>
        <a:ext cx="6408738" cy="1439862"/>
      </dsp:txXfrm>
    </dsp:sp>
    <dsp:sp modelId="{CB12C74A-5C31-874C-B512-672062B7AAAD}">
      <dsp:nvSpPr>
        <dsp:cNvPr id="0" name=""/>
        <dsp:cNvSpPr/>
      </dsp:nvSpPr>
      <dsp:spPr>
        <a:xfrm>
          <a:off x="0" y="1439862"/>
          <a:ext cx="64087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CC1C17-24B4-214F-A42D-E1203A5BE22B}">
      <dsp:nvSpPr>
        <dsp:cNvPr id="0" name=""/>
        <dsp:cNvSpPr/>
      </dsp:nvSpPr>
      <dsp:spPr>
        <a:xfrm>
          <a:off x="0" y="1439862"/>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HN" sz="1400" kern="1200" baseline="0"/>
            <a:t>Una vez que la transacción se ha cerrado, siempre hay una serie de tareas pendientes que deben ser atendidas o coordinadas por los abogados de las partes. Es una buena práctica hacer una lista de todos los asuntos posteriores a la finalización en relación con la transacción y anotar los plazos relevantes. Los siguientes son asuntos comunes posteriores a la finalización que surgen después de una emisión de bonos:</a:t>
          </a:r>
          <a:endParaRPr lang="en-US" sz="1400" kern="1200"/>
        </a:p>
      </dsp:txBody>
      <dsp:txXfrm>
        <a:off x="0" y="1439862"/>
        <a:ext cx="6408738" cy="1439862"/>
      </dsp:txXfrm>
    </dsp:sp>
    <dsp:sp modelId="{E477FB82-1980-FF43-B212-0ACE1CBDABC4}">
      <dsp:nvSpPr>
        <dsp:cNvPr id="0" name=""/>
        <dsp:cNvSpPr/>
      </dsp:nvSpPr>
      <dsp:spPr>
        <a:xfrm>
          <a:off x="0" y="2879725"/>
          <a:ext cx="64087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7AF52-FB02-9B46-A3CD-BD25C7018299}">
      <dsp:nvSpPr>
        <dsp:cNvPr id="0" name=""/>
        <dsp:cNvSpPr/>
      </dsp:nvSpPr>
      <dsp:spPr>
        <a:xfrm>
          <a:off x="0" y="2879724"/>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HN" sz="1400" kern="1200" baseline="0"/>
            <a:t>Documentos originales. Los documentos originales deben firmarse lo antes posible. Los abogados del gerente principal deben asegurarse de que esto se haga y que los originales firmados se distribuyan a las partes relevantes con prontitud. Es prudente enviar los documentos originales por mensajería o entrega especial y pedir al destinatario que acuse recibo de los documentos originales.</a:t>
          </a:r>
          <a:endParaRPr lang="en-US" sz="1400" kern="1200"/>
        </a:p>
      </dsp:txBody>
      <dsp:txXfrm>
        <a:off x="0" y="2879724"/>
        <a:ext cx="6408738" cy="1439862"/>
      </dsp:txXfrm>
    </dsp:sp>
    <dsp:sp modelId="{693AE2B3-BF0D-9A4C-BBC4-0D4BC1CA9942}">
      <dsp:nvSpPr>
        <dsp:cNvPr id="0" name=""/>
        <dsp:cNvSpPr/>
      </dsp:nvSpPr>
      <dsp:spPr>
        <a:xfrm>
          <a:off x="0" y="4319587"/>
          <a:ext cx="64087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D48952-86C5-2145-83E4-618925053AB5}">
      <dsp:nvSpPr>
        <dsp:cNvPr id="0" name=""/>
        <dsp:cNvSpPr/>
      </dsp:nvSpPr>
      <dsp:spPr>
        <a:xfrm>
          <a:off x="0" y="4319587"/>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HN" sz="1400" kern="1200" baseline="0"/>
            <a:t>Listado de documentos: Es posible que sea necesario entregar los documentos a la autoridad pertinente encargada de la inclusión en la lista.</a:t>
          </a:r>
          <a:endParaRPr lang="en-US" sz="1400" kern="1200"/>
        </a:p>
      </dsp:txBody>
      <dsp:txXfrm>
        <a:off x="0" y="4319587"/>
        <a:ext cx="6408738" cy="14398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7AA84-DC8F-AA41-8CE1-1D6E430129CE}">
      <dsp:nvSpPr>
        <dsp:cNvPr id="0" name=""/>
        <dsp:cNvSpPr/>
      </dsp:nvSpPr>
      <dsp:spPr>
        <a:xfrm>
          <a:off x="0" y="0"/>
          <a:ext cx="640873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0A1648-D725-5944-9D42-141F00D8C8FA}">
      <dsp:nvSpPr>
        <dsp:cNvPr id="0" name=""/>
        <dsp:cNvSpPr/>
      </dsp:nvSpPr>
      <dsp:spPr>
        <a:xfrm>
          <a:off x="0" y="0"/>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La decisión de una empresa de emitir bonos está fuertemente ligada a la estrategia de financiamiento que sus ejecutivos planifican. Al optar por financiarse a través de deuda deben buscar la alternativa que brinde mayor liquidez, que ofrezca menores costos financieros y por ende una mayor rentabilidad.</a:t>
          </a:r>
          <a:endParaRPr lang="en-US" sz="1500" kern="1200"/>
        </a:p>
      </dsp:txBody>
      <dsp:txXfrm>
        <a:off x="0" y="0"/>
        <a:ext cx="6408738" cy="1439862"/>
      </dsp:txXfrm>
    </dsp:sp>
    <dsp:sp modelId="{54CC7A6C-B64D-7D46-BEB7-BC442349C505}">
      <dsp:nvSpPr>
        <dsp:cNvPr id="0" name=""/>
        <dsp:cNvSpPr/>
      </dsp:nvSpPr>
      <dsp:spPr>
        <a:xfrm>
          <a:off x="0" y="1439862"/>
          <a:ext cx="6408738"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293D21-252C-F844-BA42-79585D6F5B81}">
      <dsp:nvSpPr>
        <dsp:cNvPr id="0" name=""/>
        <dsp:cNvSpPr/>
      </dsp:nvSpPr>
      <dsp:spPr>
        <a:xfrm>
          <a:off x="0" y="1439862"/>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Según la investigación realizada el proceso de emisión de bonos en Honduras suele ser bastante largo, lo que puede representar atrasos y disminuir el incentivo a las empresas que deciden optar esta opción de financiamiento. Lo anterior queda evidenciado al validar la limitada cantidad de empresas que cotizan en bolsa y han realizado emisión de bonos en el país.</a:t>
          </a:r>
          <a:endParaRPr lang="en-US" sz="1500" kern="1200"/>
        </a:p>
      </dsp:txBody>
      <dsp:txXfrm>
        <a:off x="0" y="1439862"/>
        <a:ext cx="6408738" cy="1439862"/>
      </dsp:txXfrm>
    </dsp:sp>
    <dsp:sp modelId="{302262FE-CD71-5142-BB53-436454EE1946}">
      <dsp:nvSpPr>
        <dsp:cNvPr id="0" name=""/>
        <dsp:cNvSpPr/>
      </dsp:nvSpPr>
      <dsp:spPr>
        <a:xfrm>
          <a:off x="0" y="2879725"/>
          <a:ext cx="6408738"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A49B39-40EC-9A4C-A192-D36413EFD9FB}">
      <dsp:nvSpPr>
        <dsp:cNvPr id="0" name=""/>
        <dsp:cNvSpPr/>
      </dsp:nvSpPr>
      <dsp:spPr>
        <a:xfrm>
          <a:off x="0" y="2879724"/>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Para que una empresa sea apta para emitir bonos debe cumplir con altos estándares de estabilidad económica y financiera, esto para que puedan honrar todas las obligaciones a las que se comprometen al momento de emitir valores negociables.</a:t>
          </a:r>
          <a:endParaRPr lang="en-US" sz="1500" kern="1200"/>
        </a:p>
      </dsp:txBody>
      <dsp:txXfrm>
        <a:off x="0" y="2879724"/>
        <a:ext cx="6408738" cy="1439862"/>
      </dsp:txXfrm>
    </dsp:sp>
    <dsp:sp modelId="{F4C913B0-1D72-824F-9223-0EA6EF2E327A}">
      <dsp:nvSpPr>
        <dsp:cNvPr id="0" name=""/>
        <dsp:cNvSpPr/>
      </dsp:nvSpPr>
      <dsp:spPr>
        <a:xfrm>
          <a:off x="0" y="4319587"/>
          <a:ext cx="6408738"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DF008B-418C-D247-B0A8-14C87F2061BD}">
      <dsp:nvSpPr>
        <dsp:cNvPr id="0" name=""/>
        <dsp:cNvSpPr/>
      </dsp:nvSpPr>
      <dsp:spPr>
        <a:xfrm>
          <a:off x="0" y="4319587"/>
          <a:ext cx="6408738" cy="1439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HN" sz="1500" kern="1200" baseline="0"/>
            <a:t>·      Se identificó como el proceso de emisión de bonos corporativos de Honduras y Chile tienen marcadas diferencias en comparación con el proceso de Reino Unido, ya que los primeros se rigen por un ente regulador similar como es el caso de CNBS y la CMF donde las empresas deben abocarse a estas entidades para que sus emisiones sean aprobadas.</a:t>
          </a:r>
          <a:endParaRPr lang="en-US" sz="1500" kern="1200"/>
        </a:p>
      </dsp:txBody>
      <dsp:txXfrm>
        <a:off x="0" y="4319587"/>
        <a:ext cx="6408738" cy="1439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H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4DBD0-5743-E549-9DCA-B25D7240EAED}" type="datetimeFigureOut">
              <a:rPr lang="en-HN" smtClean="0"/>
              <a:t>11/3/22</a:t>
            </a:fld>
            <a:endParaRPr lang="en-H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H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H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H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F1FB0-EF2A-5248-B052-04DF90182189}" type="slidenum">
              <a:rPr lang="en-HN" smtClean="0"/>
              <a:t>‹#›</a:t>
            </a:fld>
            <a:endParaRPr lang="en-HN"/>
          </a:p>
        </p:txBody>
      </p:sp>
    </p:spTree>
    <p:extLst>
      <p:ext uri="{BB962C8B-B14F-4D97-AF65-F5344CB8AC3E}">
        <p14:creationId xmlns:p14="http://schemas.microsoft.com/office/powerpoint/2010/main" val="89961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N" dirty="0"/>
          </a:p>
        </p:txBody>
      </p:sp>
      <p:sp>
        <p:nvSpPr>
          <p:cNvPr id="4" name="Slide Number Placeholder 3"/>
          <p:cNvSpPr>
            <a:spLocks noGrp="1"/>
          </p:cNvSpPr>
          <p:nvPr>
            <p:ph type="sldNum" sz="quarter" idx="5"/>
          </p:nvPr>
        </p:nvSpPr>
        <p:spPr/>
        <p:txBody>
          <a:bodyPr/>
          <a:lstStyle/>
          <a:p>
            <a:fld id="{CA8F1FB0-EF2A-5248-B052-04DF90182189}" type="slidenum">
              <a:rPr lang="en-HN" smtClean="0"/>
              <a:t>22</a:t>
            </a:fld>
            <a:endParaRPr lang="en-HN"/>
          </a:p>
        </p:txBody>
      </p:sp>
    </p:spTree>
    <p:extLst>
      <p:ext uri="{BB962C8B-B14F-4D97-AF65-F5344CB8AC3E}">
        <p14:creationId xmlns:p14="http://schemas.microsoft.com/office/powerpoint/2010/main" val="2576159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85208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931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920153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338174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02561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5923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594818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666361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6103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743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3/11/22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238188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3/11/22</a:t>
            </a:fld>
            <a:endParaRPr lang="en-US"/>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a:p>
        </p:txBody>
      </p:sp>
    </p:spTree>
    <p:extLst>
      <p:ext uri="{BB962C8B-B14F-4D97-AF65-F5344CB8AC3E}">
        <p14:creationId xmlns:p14="http://schemas.microsoft.com/office/powerpoint/2010/main" val="2317504928"/>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2" name="Rectangle 11">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Título 1"/>
          <p:cNvSpPr>
            <a:spLocks noGrp="1"/>
          </p:cNvSpPr>
          <p:nvPr>
            <p:ph type="ctrTitle"/>
          </p:nvPr>
        </p:nvSpPr>
        <p:spPr>
          <a:xfrm>
            <a:off x="540000" y="540000"/>
            <a:ext cx="4770048" cy="4259814"/>
          </a:xfrm>
        </p:spPr>
        <p:txBody>
          <a:bodyPr>
            <a:normAutofit/>
          </a:bodyPr>
          <a:lstStyle/>
          <a:p>
            <a:r>
              <a:rPr lang="es-ES" sz="4400">
                <a:ea typeface="+mj-lt"/>
                <a:cs typeface="+mj-lt"/>
              </a:rPr>
              <a:t>Proceso de emisión de bonos de empresas privadas en Honduras frente a otros países</a:t>
            </a:r>
            <a:endParaRPr lang="es-ES" sz="4400"/>
          </a:p>
        </p:txBody>
      </p:sp>
      <p:pic>
        <p:nvPicPr>
          <p:cNvPr id="4" name="Picture 3" descr="Arte de pintura al óleo nuboso">
            <a:extLst>
              <a:ext uri="{FF2B5EF4-FFF2-40B4-BE49-F238E27FC236}">
                <a16:creationId xmlns:a16="http://schemas.microsoft.com/office/drawing/2014/main" id="{009692A9-1FEB-4D86-B98D-B22E92B5DB1B}"/>
              </a:ext>
            </a:extLst>
          </p:cNvPr>
          <p:cNvPicPr>
            <a:picLocks noChangeAspect="1"/>
          </p:cNvPicPr>
          <p:nvPr/>
        </p:nvPicPr>
        <p:blipFill rotWithShape="1">
          <a:blip r:embed="rId2"/>
          <a:srcRect r="37365" b="-3"/>
          <a:stretch/>
        </p:blipFill>
        <p:spPr>
          <a:xfrm>
            <a:off x="5747424" y="10"/>
            <a:ext cx="6444576" cy="6857990"/>
          </a:xfrm>
          <a:prstGeom prst="rect">
            <a:avLst/>
          </a:prstGeom>
        </p:spPr>
      </p:pic>
    </p:spTree>
    <p:extLst>
      <p:ext uri="{BB962C8B-B14F-4D97-AF65-F5344CB8AC3E}">
        <p14:creationId xmlns:p14="http://schemas.microsoft.com/office/powerpoint/2010/main" val="2406273178"/>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21" name="Freeform: Shape 2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Oval 2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Marcador de contenido 2">
            <a:extLst>
              <a:ext uri="{FF2B5EF4-FFF2-40B4-BE49-F238E27FC236}">
                <a16:creationId xmlns:a16="http://schemas.microsoft.com/office/drawing/2014/main" id="{105E401B-B550-4421-A360-A5B11A927B39}"/>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lnSpc>
                <a:spcPct val="115000"/>
              </a:lnSpc>
              <a:buNone/>
            </a:pPr>
            <a:r>
              <a:rPr lang="es-HN" sz="1400" dirty="0">
                <a:ea typeface="+mn-lt"/>
                <a:cs typeface="+mn-lt"/>
              </a:rPr>
              <a:t>Posterior a la presentación de la solicitud, la Superintendencia de Valores y Otras Instituciones llevará a cabo una revisión de Conjunta con la empresa que desea realizar la emisión.</a:t>
            </a:r>
            <a:endParaRPr lang="es-ES" sz="1400" dirty="0"/>
          </a:p>
          <a:p>
            <a:pPr marL="0" indent="0" algn="just">
              <a:lnSpc>
                <a:spcPct val="115000"/>
              </a:lnSpc>
              <a:buNone/>
            </a:pPr>
            <a:r>
              <a:rPr lang="es-HN" sz="1400" dirty="0">
                <a:ea typeface="+mn-lt"/>
                <a:cs typeface="+mn-lt"/>
              </a:rPr>
              <a:t>Una vez realizada la revisión, la Comisión Nacional de Bancos y Seguros recibirá los documentos. Luego, la superintendencia hará una Emisión de Dictamen Técnico Legal para posteriormente llevar a cabo la Elaboración de Proyecto de Resolución.</a:t>
            </a:r>
            <a:endParaRPr lang="es-ES" sz="1400" dirty="0"/>
          </a:p>
          <a:p>
            <a:pPr marL="0" indent="0" algn="just">
              <a:lnSpc>
                <a:spcPct val="115000"/>
              </a:lnSpc>
              <a:buNone/>
            </a:pPr>
            <a:r>
              <a:rPr lang="es-HN" sz="1400" dirty="0">
                <a:ea typeface="+mn-lt"/>
                <a:cs typeface="+mn-lt"/>
              </a:rPr>
              <a:t>La Comisión Nacional de Bancos y Seguros se encargará de autorizar o denegar la inscripción del emisor para la cual emitirá una resolución para notificar al Registro Público del Mercado de Valores.</a:t>
            </a:r>
            <a:endParaRPr lang="es-ES" sz="1400" dirty="0"/>
          </a:p>
          <a:p>
            <a:pPr marL="0" indent="0" algn="just">
              <a:lnSpc>
                <a:spcPct val="115000"/>
              </a:lnSpc>
              <a:buNone/>
            </a:pPr>
            <a:r>
              <a:rPr lang="es-HN" sz="1400" dirty="0">
                <a:ea typeface="+mn-lt"/>
                <a:cs typeface="+mn-lt"/>
              </a:rPr>
              <a:t>Posterior a ello se deberá realizar la respectiva inscripción en la Bolsa Centroamericana de Valores (BCV). Para ello deberá realizar la solicitud dirigida a la Bolsa a través de su representante legal. Esta solicitud debe de contener los siguientes requisitos:</a:t>
            </a:r>
            <a:endParaRPr lang="es-ES" sz="1400" dirty="0"/>
          </a:p>
        </p:txBody>
      </p:sp>
    </p:spTree>
    <p:extLst>
      <p:ext uri="{BB962C8B-B14F-4D97-AF65-F5344CB8AC3E}">
        <p14:creationId xmlns:p14="http://schemas.microsoft.com/office/powerpoint/2010/main" val="1878053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AF57A2-C76C-4FBD-B0FA-0652FE1EC004}"/>
              </a:ext>
            </a:extLst>
          </p:cNvPr>
          <p:cNvSpPr>
            <a:spLocks noGrp="1"/>
          </p:cNvSpPr>
          <p:nvPr>
            <p:ph idx="1"/>
          </p:nvPr>
        </p:nvSpPr>
        <p:spPr>
          <a:xfrm>
            <a:off x="344855" y="447326"/>
            <a:ext cx="11928184" cy="5954324"/>
          </a:xfrm>
        </p:spPr>
        <p:txBody>
          <a:bodyPr vert="horz" lIns="91440" tIns="45720" rIns="91440" bIns="45720" rtlCol="0" anchor="t">
            <a:noAutofit/>
          </a:bodyPr>
          <a:lstStyle/>
          <a:p>
            <a:pPr marL="0" indent="0" algn="just">
              <a:buNone/>
            </a:pPr>
            <a:r>
              <a:rPr lang="es-HN" sz="1500" dirty="0">
                <a:ea typeface="+mn-lt"/>
                <a:cs typeface="+mn-lt"/>
              </a:rPr>
              <a:t>1.     Poder de Administración del representante legal de la empresa.</a:t>
            </a:r>
            <a:endParaRPr lang="es-ES" sz="1500" dirty="0"/>
          </a:p>
          <a:p>
            <a:pPr marL="0" indent="0" algn="just">
              <a:buNone/>
            </a:pPr>
            <a:r>
              <a:rPr lang="es-HN" sz="1500" dirty="0">
                <a:ea typeface="+mn-lt"/>
                <a:cs typeface="+mn-lt"/>
              </a:rPr>
              <a:t>2.     Certificación del Punto del Acta de la sesión del órgano social competente, en el que se acordó la inscripción de la empresa en la Bolsa Centroamericana de Valores.</a:t>
            </a:r>
            <a:endParaRPr lang="es-ES" sz="1500" dirty="0"/>
          </a:p>
          <a:p>
            <a:pPr marL="0" indent="0" algn="just">
              <a:buNone/>
            </a:pPr>
            <a:r>
              <a:rPr lang="es-HN" sz="1500" dirty="0">
                <a:ea typeface="+mn-lt"/>
                <a:cs typeface="+mn-lt"/>
              </a:rPr>
              <a:t>3.     Copia de la Escritura Constitutiva, Estatutos de la Empresa y sus reformas.</a:t>
            </a:r>
            <a:endParaRPr lang="es-ES" sz="1500" dirty="0"/>
          </a:p>
          <a:p>
            <a:pPr marL="0" indent="0" algn="just">
              <a:buNone/>
            </a:pPr>
            <a:r>
              <a:rPr lang="es-HN" sz="1500" dirty="0">
                <a:ea typeface="+mn-lt"/>
                <a:cs typeface="+mn-lt"/>
              </a:rPr>
              <a:t>4.     Organigrama de la Empresa.</a:t>
            </a:r>
            <a:endParaRPr lang="es-ES" sz="1500" dirty="0"/>
          </a:p>
          <a:p>
            <a:pPr marL="0" indent="0" algn="just">
              <a:buNone/>
            </a:pPr>
            <a:r>
              <a:rPr lang="es-HN" sz="1500" dirty="0">
                <a:ea typeface="+mn-lt"/>
                <a:cs typeface="+mn-lt"/>
              </a:rPr>
              <a:t>5.     Estados Financieros Auditados con sus respectivos anexos, elaborados por una firma auditora inscrita en el Registro de Auditores Externos de la CNBS de los últimos tres años y Estados Financieros internos al último mes previo a la solicitud de la inscripción.</a:t>
            </a:r>
            <a:endParaRPr lang="es-ES" sz="1500" dirty="0"/>
          </a:p>
          <a:p>
            <a:pPr marL="0" indent="0" algn="just">
              <a:buNone/>
            </a:pPr>
            <a:r>
              <a:rPr lang="es-HN" sz="1500" dirty="0">
                <a:ea typeface="+mn-lt"/>
                <a:cs typeface="+mn-lt"/>
              </a:rPr>
              <a:t>6.     Copia de la Resolución de la Comisión Nacional de Banca y Seguros (CNBS), mediante la cual fue registrada en el Registro Público del Mercado de Valores de la CNBS.</a:t>
            </a:r>
            <a:endParaRPr lang="es-ES" sz="1500" dirty="0"/>
          </a:p>
          <a:p>
            <a:pPr marL="0" indent="0" algn="just">
              <a:buNone/>
            </a:pPr>
            <a:r>
              <a:rPr lang="es-HN" sz="1500" dirty="0">
                <a:ea typeface="+mn-lt"/>
                <a:cs typeface="+mn-lt"/>
              </a:rPr>
              <a:t>7.     Currículo de Principales Socios y funcionarios (Alta Administración).</a:t>
            </a:r>
            <a:endParaRPr lang="es-ES" sz="1500" dirty="0"/>
          </a:p>
          <a:p>
            <a:pPr marL="0" indent="0" algn="just">
              <a:buNone/>
            </a:pPr>
            <a:r>
              <a:rPr lang="es-HN" sz="1500" dirty="0">
                <a:ea typeface="+mn-lt"/>
                <a:cs typeface="+mn-lt"/>
              </a:rPr>
              <a:t>8.     Estudio de factibilidad cuando se trate de una empresa nueva.</a:t>
            </a:r>
            <a:endParaRPr lang="es-ES" sz="1500" dirty="0"/>
          </a:p>
          <a:p>
            <a:pPr marL="0" indent="0" algn="just">
              <a:buNone/>
            </a:pPr>
            <a:r>
              <a:rPr lang="es-HN" sz="1500" dirty="0">
                <a:ea typeface="+mn-lt"/>
                <a:cs typeface="+mn-lt"/>
              </a:rPr>
              <a:t>9.     Declaración Jurada del presidente o Gerente de la sociedad solicitante, sobre la existencia o no de juicios y litigios pendientes relevantes que pudiesen comprometer el patrimonio de la sociedad.</a:t>
            </a:r>
            <a:endParaRPr lang="es-ES" sz="1500" dirty="0"/>
          </a:p>
          <a:p>
            <a:pPr marL="0" indent="0" algn="just">
              <a:buNone/>
            </a:pPr>
            <a:r>
              <a:rPr lang="es-HN" sz="1500" dirty="0">
                <a:ea typeface="+mn-lt"/>
                <a:cs typeface="+mn-lt"/>
              </a:rPr>
              <a:t>10.  Información sobre los diferentes productos y servicios que ofrece la empresa.</a:t>
            </a:r>
            <a:endParaRPr lang="es-HN" sz="1500" dirty="0"/>
          </a:p>
        </p:txBody>
      </p:sp>
    </p:spTree>
    <p:extLst>
      <p:ext uri="{BB962C8B-B14F-4D97-AF65-F5344CB8AC3E}">
        <p14:creationId xmlns:p14="http://schemas.microsoft.com/office/powerpoint/2010/main" val="89527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DC440F1-F085-443E-9F5E-F38E31603CF7}"/>
              </a:ext>
            </a:extLst>
          </p:cNvPr>
          <p:cNvSpPr>
            <a:spLocks noGrp="1"/>
          </p:cNvSpPr>
          <p:nvPr>
            <p:ph idx="1"/>
          </p:nvPr>
        </p:nvSpPr>
        <p:spPr>
          <a:xfrm>
            <a:off x="447073" y="530960"/>
            <a:ext cx="11101136" cy="3779837"/>
          </a:xfrm>
        </p:spPr>
        <p:txBody>
          <a:bodyPr vert="horz" lIns="91440" tIns="45720" rIns="91440" bIns="45720" rtlCol="0" anchor="t">
            <a:noAutofit/>
          </a:bodyPr>
          <a:lstStyle/>
          <a:p>
            <a:pPr marL="269875" indent="-269875" algn="just"/>
            <a:r>
              <a:rPr lang="es-HN" sz="1500">
                <a:ea typeface="+mn-lt"/>
                <a:cs typeface="+mn-lt"/>
              </a:rPr>
              <a:t>11.  Breve reseña histórica de la empresa.</a:t>
            </a:r>
            <a:endParaRPr lang="es-ES" sz="1500">
              <a:ea typeface="+mn-lt"/>
              <a:cs typeface="+mn-lt"/>
            </a:endParaRPr>
          </a:p>
          <a:p>
            <a:pPr marL="269875" indent="-269875" algn="just"/>
            <a:r>
              <a:rPr lang="es-HN" sz="1500">
                <a:ea typeface="+mn-lt"/>
                <a:cs typeface="+mn-lt"/>
              </a:rPr>
              <a:t>12.  Referencias de bancos con que los que realiza negocios.</a:t>
            </a:r>
            <a:endParaRPr lang="es-ES" sz="1500">
              <a:ea typeface="+mn-lt"/>
              <a:cs typeface="+mn-lt"/>
            </a:endParaRPr>
          </a:p>
          <a:p>
            <a:pPr marL="269875" indent="-269875" algn="just"/>
            <a:r>
              <a:rPr lang="es-HN" sz="1500">
                <a:ea typeface="+mn-lt"/>
                <a:cs typeface="+mn-lt"/>
              </a:rPr>
              <a:t>13.  Política de crédito y estructura de la cartera.</a:t>
            </a:r>
            <a:endParaRPr lang="es-ES" sz="1500">
              <a:ea typeface="+mn-lt"/>
              <a:cs typeface="+mn-lt"/>
            </a:endParaRPr>
          </a:p>
          <a:p>
            <a:pPr marL="269875" indent="-269875" algn="just"/>
            <a:r>
              <a:rPr lang="es-HN" sz="1500">
                <a:ea typeface="+mn-lt"/>
                <a:cs typeface="+mn-lt"/>
              </a:rPr>
              <a:t>14.  Registro de firmas autorizadas para firmar títulos.</a:t>
            </a:r>
            <a:endParaRPr lang="es-ES" sz="1500">
              <a:ea typeface="+mn-lt"/>
              <a:cs typeface="+mn-lt"/>
            </a:endParaRPr>
          </a:p>
          <a:p>
            <a:pPr marL="269875" indent="-269875" algn="just"/>
            <a:r>
              <a:rPr lang="es-HN" sz="1500">
                <a:ea typeface="+mn-lt"/>
                <a:cs typeface="+mn-lt"/>
              </a:rPr>
              <a:t>15.  Compromiso de Cumplir con las Disposiciones Actuales y los que en el futuro emita la BCV y la CNBS.</a:t>
            </a:r>
            <a:endParaRPr lang="es-ES" sz="1500">
              <a:ea typeface="+mn-lt"/>
              <a:cs typeface="+mn-lt"/>
            </a:endParaRPr>
          </a:p>
          <a:p>
            <a:pPr marL="269875" indent="-269875" algn="just"/>
            <a:r>
              <a:rPr lang="es-HN" sz="1500">
                <a:ea typeface="+mn-lt"/>
                <a:cs typeface="+mn-lt"/>
              </a:rPr>
              <a:t>16.  Declaración Jurada sobre la veracidad de la información proporcionada.</a:t>
            </a:r>
            <a:endParaRPr lang="es-ES" sz="1500">
              <a:ea typeface="+mn-lt"/>
              <a:cs typeface="+mn-lt"/>
            </a:endParaRPr>
          </a:p>
          <a:p>
            <a:pPr marL="269875" indent="-269875"/>
            <a:r>
              <a:rPr lang="es-HN" sz="1500">
                <a:ea typeface="+mn-lt"/>
                <a:cs typeface="+mn-lt"/>
              </a:rPr>
              <a:t>17.  Registro Tributario Nacional de la Empresa.</a:t>
            </a:r>
          </a:p>
          <a:p>
            <a:pPr marL="269875" indent="-269875"/>
            <a:r>
              <a:rPr lang="es-HN" sz="1500">
                <a:ea typeface="+mn-lt"/>
                <a:cs typeface="+mn-lt"/>
              </a:rPr>
              <a:t>18 . Ultima memoria anual de la empresa.</a:t>
            </a:r>
          </a:p>
          <a:p>
            <a:pPr marL="269875" indent="-269875"/>
            <a:r>
              <a:rPr lang="es-HN" sz="1500">
                <a:ea typeface="+mn-lt"/>
                <a:cs typeface="+mn-lt"/>
              </a:rPr>
              <a:t>19.     Otra información a criterio de la BCV.</a:t>
            </a:r>
          </a:p>
          <a:p>
            <a:pPr marL="0" indent="0">
              <a:buNone/>
            </a:pPr>
            <a:r>
              <a:rPr lang="es-HN" sz="1500">
                <a:ea typeface="+mn-lt"/>
                <a:cs typeface="+mn-lt"/>
              </a:rPr>
              <a:t>Una vez se haya presentado la documentación descrita anteriormente, la Bolsa Centroamericana de Valores emitirá una resolución y hará la respectiva notificación.</a:t>
            </a:r>
            <a:endParaRPr lang="es-HN" sz="1500"/>
          </a:p>
          <a:p>
            <a:pPr marL="269875" indent="-269875"/>
            <a:endParaRPr lang="es-ES"/>
          </a:p>
        </p:txBody>
      </p:sp>
    </p:spTree>
    <p:extLst>
      <p:ext uri="{BB962C8B-B14F-4D97-AF65-F5344CB8AC3E}">
        <p14:creationId xmlns:p14="http://schemas.microsoft.com/office/powerpoint/2010/main" val="3990204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20FD256-C083-403D-B1D0-4EC1763F90BC}"/>
              </a:ext>
            </a:extLst>
          </p:cNvPr>
          <p:cNvSpPr>
            <a:spLocks noGrp="1"/>
          </p:cNvSpPr>
          <p:nvPr>
            <p:ph type="title"/>
          </p:nvPr>
        </p:nvSpPr>
        <p:spPr>
          <a:xfrm>
            <a:off x="922020" y="833015"/>
            <a:ext cx="5193960" cy="5202026"/>
          </a:xfrm>
        </p:spPr>
        <p:txBody>
          <a:bodyPr anchor="ctr">
            <a:normAutofit/>
          </a:bodyPr>
          <a:lstStyle/>
          <a:p>
            <a:pPr algn="ctr"/>
            <a:r>
              <a:rPr lang="es-HN"/>
              <a:t>Proceso de Inscripción de la Emisión</a:t>
            </a:r>
            <a:endParaRPr lang="es-ES"/>
          </a:p>
        </p:txBody>
      </p:sp>
      <p:sp>
        <p:nvSpPr>
          <p:cNvPr id="3" name="Marcador de contenido 2">
            <a:extLst>
              <a:ext uri="{FF2B5EF4-FFF2-40B4-BE49-F238E27FC236}">
                <a16:creationId xmlns:a16="http://schemas.microsoft.com/office/drawing/2014/main" id="{BD64588B-734E-4D31-9549-1F905A117DCA}"/>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buNone/>
            </a:pPr>
            <a:r>
              <a:rPr lang="es-HN" dirty="0">
                <a:ea typeface="+mn-lt"/>
                <a:cs typeface="+mn-lt"/>
              </a:rPr>
              <a:t>Una vez la empresa se encuentra inscrita en el Registro Público de Mercado de Valores, esta puede proceder a la inscripción de la emisión de bonos que estará llevando a cabo. Para ello deberá elaborar los documentos legales, solicitar la calificación de riesgo del bono y posteriormente preparar el borrador del prospecto.</a:t>
            </a:r>
            <a:endParaRPr lang="es-ES" dirty="0"/>
          </a:p>
        </p:txBody>
      </p:sp>
    </p:spTree>
    <p:extLst>
      <p:ext uri="{BB962C8B-B14F-4D97-AF65-F5344CB8AC3E}">
        <p14:creationId xmlns:p14="http://schemas.microsoft.com/office/powerpoint/2010/main" val="699294410"/>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9E34C00-A373-4A6B-85C4-1A9DCB226CA1}"/>
              </a:ext>
            </a:extLst>
          </p:cNvPr>
          <p:cNvSpPr>
            <a:spLocks noGrp="1"/>
          </p:cNvSpPr>
          <p:nvPr>
            <p:ph idx="1"/>
          </p:nvPr>
        </p:nvSpPr>
        <p:spPr>
          <a:xfrm>
            <a:off x="523435" y="855800"/>
            <a:ext cx="11101136" cy="3779837"/>
          </a:xfrm>
        </p:spPr>
        <p:txBody>
          <a:bodyPr vert="horz" lIns="91440" tIns="45720" rIns="91440" bIns="45720" rtlCol="0" anchor="t">
            <a:noAutofit/>
          </a:bodyPr>
          <a:lstStyle/>
          <a:p>
            <a:pPr marL="0" indent="0" algn="just">
              <a:buNone/>
            </a:pPr>
            <a:r>
              <a:rPr lang="es-HN" sz="1500" dirty="0">
                <a:ea typeface="+mn-lt"/>
                <a:cs typeface="+mn-lt"/>
              </a:rPr>
              <a:t>La CNBS establece que el prospecto debe contener lo siguiente.</a:t>
            </a:r>
            <a:endParaRPr lang="es-ES" sz="1500" dirty="0"/>
          </a:p>
          <a:p>
            <a:pPr marL="0" indent="0" algn="just">
              <a:buNone/>
            </a:pPr>
            <a:r>
              <a:rPr lang="es-HN" sz="1500" dirty="0">
                <a:ea typeface="+mn-lt"/>
                <a:cs typeface="+mn-lt"/>
              </a:rPr>
              <a:t>-       Caratula</a:t>
            </a:r>
            <a:endParaRPr lang="es-ES" sz="1500" dirty="0"/>
          </a:p>
          <a:p>
            <a:pPr marL="0" indent="0" algn="just">
              <a:buNone/>
            </a:pPr>
            <a:r>
              <a:rPr lang="es-HN" sz="1500" dirty="0">
                <a:ea typeface="+mn-lt"/>
                <a:cs typeface="+mn-lt"/>
              </a:rPr>
              <a:t>-       Contra caratula del prospecto.</a:t>
            </a:r>
            <a:endParaRPr lang="es-ES" sz="1500" dirty="0"/>
          </a:p>
          <a:p>
            <a:pPr marL="0" indent="0" algn="just">
              <a:buNone/>
            </a:pPr>
            <a:r>
              <a:rPr lang="es-HN" sz="1500" dirty="0">
                <a:ea typeface="+mn-lt"/>
                <a:cs typeface="+mn-lt"/>
              </a:rPr>
              <a:t>-       Descripción de los valores ofrecidos.</a:t>
            </a:r>
            <a:endParaRPr lang="es-ES" sz="1500" dirty="0"/>
          </a:p>
          <a:p>
            <a:pPr marL="0" indent="0" algn="just">
              <a:buNone/>
            </a:pPr>
            <a:r>
              <a:rPr lang="es-HN" sz="1500" dirty="0">
                <a:ea typeface="+mn-lt"/>
                <a:cs typeface="+mn-lt"/>
              </a:rPr>
              <a:t>-       Razones de emisión y destino de recursos.</a:t>
            </a:r>
            <a:endParaRPr lang="es-ES" sz="1500" dirty="0"/>
          </a:p>
          <a:p>
            <a:pPr marL="0" indent="0" algn="just">
              <a:buNone/>
            </a:pPr>
            <a:r>
              <a:rPr lang="es-HN" sz="1500" dirty="0">
                <a:ea typeface="+mn-lt"/>
                <a:cs typeface="+mn-lt"/>
              </a:rPr>
              <a:t>-       Descripción de la oferta y procedimiento de colocación.</a:t>
            </a:r>
            <a:endParaRPr lang="es-ES" sz="1500" dirty="0"/>
          </a:p>
          <a:p>
            <a:pPr marL="0" indent="0" algn="just">
              <a:buNone/>
            </a:pPr>
            <a:r>
              <a:rPr lang="es-HN" sz="1500" dirty="0">
                <a:ea typeface="+mn-lt"/>
                <a:cs typeface="+mn-lt"/>
              </a:rPr>
              <a:t>-       Descripción del emisor.</a:t>
            </a:r>
            <a:endParaRPr lang="es-ES" sz="1500" dirty="0"/>
          </a:p>
          <a:p>
            <a:pPr marL="0" indent="0" algn="just">
              <a:buNone/>
            </a:pPr>
            <a:r>
              <a:rPr lang="es-HN" sz="1500" dirty="0">
                <a:ea typeface="+mn-lt"/>
                <a:cs typeface="+mn-lt"/>
              </a:rPr>
              <a:t>-       Estados Financieros (Información Financiera, análisis de estados financieros, análisis de indicadores financieros.</a:t>
            </a:r>
            <a:endParaRPr lang="es-ES" sz="1500" dirty="0"/>
          </a:p>
          <a:p>
            <a:pPr marL="0" indent="0">
              <a:buNone/>
            </a:pPr>
            <a:r>
              <a:rPr lang="es-HN" sz="1500" dirty="0">
                <a:ea typeface="+mn-lt"/>
                <a:cs typeface="+mn-lt"/>
              </a:rPr>
              <a:t>-       Factores de riesgo.</a:t>
            </a:r>
          </a:p>
          <a:p>
            <a:pPr marL="0" indent="0" algn="just">
              <a:buNone/>
            </a:pPr>
            <a:r>
              <a:rPr lang="es-HN" sz="1500" dirty="0">
                <a:ea typeface="+mn-lt"/>
                <a:cs typeface="+mn-lt"/>
              </a:rPr>
              <a:t>Una vez elaborado el prospecto del bono, se presentará una solicitud al Registro Público del Mercado de Valores. La superintendencia de Valores y Otros Activos hará una revisión en conjunto con el emisor para que posteriormente la CNBS haga la recepción correspondiente de la documentación.</a:t>
            </a:r>
          </a:p>
          <a:p>
            <a:pPr marL="0" indent="0" algn="just">
              <a:buNone/>
            </a:pPr>
            <a:r>
              <a:rPr lang="es-HN" sz="1500" dirty="0">
                <a:ea typeface="+mn-lt"/>
                <a:cs typeface="+mn-lt"/>
              </a:rPr>
              <a:t>La superintendencia se encargará de la emisión dictamen técnico legal y la elaboración de proyecto de resolución para que posteriormente la CNBS haga su autorización, emita su resolución y haga la notificación al Registro Público del Mercado de Valores y a la Bolsa.</a:t>
            </a:r>
            <a:endParaRPr lang="es-HN" dirty="0"/>
          </a:p>
        </p:txBody>
      </p:sp>
    </p:spTree>
    <p:extLst>
      <p:ext uri="{BB962C8B-B14F-4D97-AF65-F5344CB8AC3E}">
        <p14:creationId xmlns:p14="http://schemas.microsoft.com/office/powerpoint/2010/main" val="213348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D4C8EF1-AF4B-4F76-89BF-3CF616973868}"/>
              </a:ext>
            </a:extLst>
          </p:cNvPr>
          <p:cNvSpPr>
            <a:spLocks noGrp="1"/>
          </p:cNvSpPr>
          <p:nvPr>
            <p:ph idx="1"/>
          </p:nvPr>
        </p:nvSpPr>
        <p:spPr>
          <a:xfrm>
            <a:off x="540000" y="864083"/>
            <a:ext cx="11101136" cy="5444641"/>
          </a:xfrm>
        </p:spPr>
        <p:txBody>
          <a:bodyPr vert="horz" lIns="91440" tIns="45720" rIns="91440" bIns="45720" rtlCol="0" anchor="t">
            <a:normAutofit fontScale="92500"/>
          </a:bodyPr>
          <a:lstStyle/>
          <a:p>
            <a:pPr marL="0" indent="0" algn="just">
              <a:buNone/>
            </a:pPr>
            <a:r>
              <a:rPr lang="es-HN" dirty="0">
                <a:ea typeface="+mn-lt"/>
                <a:cs typeface="+mn-lt"/>
              </a:rPr>
              <a:t>La empresa también deberá de hacer la respectiva solicitud a la Bolsa Centroamericana de Valores para poder realizar la emisión correspondiente. Para ello, deberá presentar los siguientes documentos a través de su representante legal:</a:t>
            </a:r>
            <a:endParaRPr lang="es-HN" dirty="0"/>
          </a:p>
          <a:p>
            <a:pPr marL="0" indent="0" algn="just">
              <a:buNone/>
            </a:pPr>
            <a:r>
              <a:rPr lang="es-HN" dirty="0">
                <a:ea typeface="+mn-lt"/>
                <a:cs typeface="+mn-lt"/>
              </a:rPr>
              <a:t>-       Prospecto de emisión, así como el borrador del acta de emisión.</a:t>
            </a:r>
            <a:endParaRPr lang="es-HN" dirty="0"/>
          </a:p>
          <a:p>
            <a:pPr marL="0" indent="0" algn="just">
              <a:buNone/>
            </a:pPr>
            <a:r>
              <a:rPr lang="es-HN" dirty="0">
                <a:ea typeface="+mn-lt"/>
                <a:cs typeface="+mn-lt"/>
              </a:rPr>
              <a:t>-       Carta de compromiso de renovar la información periódica en la BCV.</a:t>
            </a:r>
            <a:endParaRPr lang="es-HN" dirty="0"/>
          </a:p>
          <a:p>
            <a:pPr marL="0" indent="0" algn="just">
              <a:buNone/>
            </a:pPr>
            <a:r>
              <a:rPr lang="es-HN" dirty="0">
                <a:ea typeface="+mn-lt"/>
                <a:cs typeface="+mn-lt"/>
              </a:rPr>
              <a:t>-       Certificación del punto de acta de la sesión del órgano social donde se aprobó la emisión.</a:t>
            </a:r>
            <a:endParaRPr lang="es-HN" dirty="0"/>
          </a:p>
          <a:p>
            <a:pPr marL="0" indent="0" algn="just">
              <a:buNone/>
            </a:pPr>
            <a:r>
              <a:rPr lang="es-HN" dirty="0">
                <a:ea typeface="+mn-lt"/>
                <a:cs typeface="+mn-lt"/>
              </a:rPr>
              <a:t>-       Certificación del punto de acta del nombramiento del Estructurador y del Representante Común de los Obligacionistas.</a:t>
            </a:r>
            <a:endParaRPr lang="es-HN" dirty="0"/>
          </a:p>
          <a:p>
            <a:pPr marL="0" indent="0" algn="just">
              <a:buNone/>
            </a:pPr>
            <a:r>
              <a:rPr lang="es-HN" dirty="0">
                <a:ea typeface="+mn-lt"/>
                <a:cs typeface="+mn-lt"/>
              </a:rPr>
              <a:t>-       Copia de la Resolución de la CNBS, mediante la cual la emisión fue registrada en el Registro Público del Mercado de Valores de la CNBS.</a:t>
            </a:r>
            <a:endParaRPr lang="es-HN" dirty="0"/>
          </a:p>
          <a:p>
            <a:pPr marL="0" indent="0" algn="just">
              <a:buNone/>
            </a:pPr>
            <a:r>
              <a:rPr lang="es-HN" dirty="0">
                <a:ea typeface="+mn-lt"/>
                <a:cs typeface="+mn-lt"/>
              </a:rPr>
              <a:t>-       Formatos certificados de participantes de valores en custodia y del título macro o título principal.</a:t>
            </a:r>
            <a:endParaRPr lang="es-HN" dirty="0"/>
          </a:p>
          <a:p>
            <a:pPr marL="0" indent="0" algn="just">
              <a:buNone/>
            </a:pPr>
            <a:r>
              <a:rPr lang="es-HN" dirty="0">
                <a:ea typeface="+mn-lt"/>
                <a:cs typeface="+mn-lt"/>
              </a:rPr>
              <a:t>-       Actualización de poder de administración y firmas autorizadas cuando haya cambios.</a:t>
            </a:r>
            <a:endParaRPr lang="es-HN" dirty="0"/>
          </a:p>
          <a:p>
            <a:pPr marL="0" indent="0">
              <a:buNone/>
            </a:pPr>
            <a:r>
              <a:rPr lang="es-HN" dirty="0">
                <a:ea typeface="+mn-lt"/>
                <a:cs typeface="+mn-lt"/>
              </a:rPr>
              <a:t>-       Clasificación de riesgo actualizada.</a:t>
            </a:r>
            <a:endParaRPr lang="es-HN" dirty="0"/>
          </a:p>
        </p:txBody>
      </p:sp>
    </p:spTree>
    <p:extLst>
      <p:ext uri="{BB962C8B-B14F-4D97-AF65-F5344CB8AC3E}">
        <p14:creationId xmlns:p14="http://schemas.microsoft.com/office/powerpoint/2010/main" val="2931587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224CDE-F06B-4CD3-8A35-24A8AC685F13}"/>
              </a:ext>
            </a:extLst>
          </p:cNvPr>
          <p:cNvSpPr>
            <a:spLocks noGrp="1"/>
          </p:cNvSpPr>
          <p:nvPr>
            <p:ph idx="1"/>
          </p:nvPr>
        </p:nvSpPr>
        <p:spPr>
          <a:xfrm>
            <a:off x="548283" y="781257"/>
            <a:ext cx="11101136" cy="3779837"/>
          </a:xfrm>
        </p:spPr>
        <p:txBody>
          <a:bodyPr vert="horz" lIns="91440" tIns="45720" rIns="91440" bIns="45720" rtlCol="0" anchor="t">
            <a:normAutofit/>
          </a:bodyPr>
          <a:lstStyle/>
          <a:p>
            <a:pPr marL="0" indent="0" algn="just">
              <a:buNone/>
            </a:pPr>
            <a:r>
              <a:rPr lang="es-HN" sz="1500" dirty="0">
                <a:ea typeface="+mn-lt"/>
                <a:cs typeface="+mn-lt"/>
              </a:rPr>
              <a:t>Posterior a la presentación de la documentación descrita anteriormente, la bolsa puede autorizar o denegar la solicitud. En caso de que haya sido autorizado se puede proceder a la Difusión y Colocación de la emisión de bonos.</a:t>
            </a:r>
            <a:endParaRPr lang="es-ES" sz="1500" dirty="0"/>
          </a:p>
          <a:p>
            <a:pPr marL="0" indent="0" algn="just">
              <a:buNone/>
            </a:pPr>
            <a:r>
              <a:rPr lang="es-HN" sz="1500" dirty="0">
                <a:ea typeface="+mn-lt"/>
                <a:cs typeface="+mn-lt"/>
              </a:rPr>
              <a:t>Para la Colocación de Valores, la empresa emisora deberá de llevar a cabo una oferta pública en un diario de circulación nacional. El plazo mínimo de esta publicación de aviso son 5 días hábiles previo al inicio de la colocación.</a:t>
            </a:r>
            <a:endParaRPr lang="es-ES" sz="1500" dirty="0"/>
          </a:p>
          <a:p>
            <a:pPr marL="0" indent="0" algn="just">
              <a:buNone/>
            </a:pPr>
            <a:r>
              <a:rPr lang="es-HN" sz="1500" dirty="0">
                <a:ea typeface="+mn-lt"/>
                <a:cs typeface="+mn-lt"/>
              </a:rPr>
              <a:t>A su vez, el emisor tiene por obligación poner a disposición del público, al menos una copia del prospecto en los siguientes lugares:</a:t>
            </a:r>
            <a:endParaRPr lang="es-ES" sz="1500" dirty="0"/>
          </a:p>
          <a:p>
            <a:pPr marL="0" indent="0" algn="just">
              <a:buNone/>
            </a:pPr>
            <a:r>
              <a:rPr lang="es-HN" sz="1500" dirty="0">
                <a:ea typeface="+mn-lt"/>
                <a:cs typeface="+mn-lt"/>
              </a:rPr>
              <a:t>-       Su domicilio social</a:t>
            </a:r>
            <a:endParaRPr lang="es-ES" sz="1500" dirty="0"/>
          </a:p>
          <a:p>
            <a:pPr marL="0" indent="0" algn="just">
              <a:buNone/>
            </a:pPr>
            <a:r>
              <a:rPr lang="es-HN" sz="1500" dirty="0">
                <a:ea typeface="+mn-lt"/>
                <a:cs typeface="+mn-lt"/>
              </a:rPr>
              <a:t>-       Sus oficinas principales</a:t>
            </a:r>
            <a:endParaRPr lang="es-ES" sz="1500" dirty="0"/>
          </a:p>
          <a:p>
            <a:pPr marL="0" indent="0" algn="just">
              <a:buNone/>
            </a:pPr>
            <a:r>
              <a:rPr lang="es-HN" sz="1500" dirty="0">
                <a:ea typeface="+mn-lt"/>
                <a:cs typeface="+mn-lt"/>
              </a:rPr>
              <a:t>-       La Bolsa de Valores en la cual se inscriba a emisión.</a:t>
            </a:r>
            <a:endParaRPr lang="es-ES" sz="1500" dirty="0"/>
          </a:p>
          <a:p>
            <a:pPr marL="0" indent="0">
              <a:buNone/>
            </a:pPr>
            <a:r>
              <a:rPr lang="es-HN" sz="1500" dirty="0">
                <a:ea typeface="+mn-lt"/>
                <a:cs typeface="+mn-lt"/>
              </a:rPr>
              <a:t>-       Las Casas de Bolsa y la Superintendencia de Valores y Otros Activos.</a:t>
            </a:r>
            <a:endParaRPr lang="es-ES" sz="1500" dirty="0"/>
          </a:p>
        </p:txBody>
      </p:sp>
    </p:spTree>
    <p:extLst>
      <p:ext uri="{BB962C8B-B14F-4D97-AF65-F5344CB8AC3E}">
        <p14:creationId xmlns:p14="http://schemas.microsoft.com/office/powerpoint/2010/main" val="877951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40" name="Rectangle 3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1" name="Oval 4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2" name="Oval 4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43" name="Group 4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48" name="Rectangle 4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9" name="Rectangle 4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44" name="Group 4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6" name="Rectangle 4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47" name="Rectangle 4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45" name="Rectangle 4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51" name="Rectangle 5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3" name="Imagen 4">
            <a:extLst>
              <a:ext uri="{FF2B5EF4-FFF2-40B4-BE49-F238E27FC236}">
                <a16:creationId xmlns:a16="http://schemas.microsoft.com/office/drawing/2014/main" id="{CB36BF0D-63F1-4AEC-9666-E03C2E2D7D37}"/>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53" name="Group 5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54" name="Rectangle 5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63" name="Rectangle 6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61" name="Rectangle 6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59" name="Rectangle 5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1673341" y="5238556"/>
            <a:ext cx="9217026" cy="1210396"/>
          </a:xfrm>
        </p:spPr>
        <p:txBody>
          <a:bodyPr vert="horz" lIns="91440" tIns="45720" rIns="91440" bIns="45720" rtlCol="0" anchor="b">
            <a:normAutofit/>
          </a:bodyPr>
          <a:lstStyle/>
          <a:p>
            <a:pPr algn="ctr"/>
            <a:r>
              <a:rPr lang="en-US" sz="3800" b="1" err="1">
                <a:ea typeface="+mj-lt"/>
                <a:cs typeface="+mj-lt"/>
              </a:rPr>
              <a:t>Proceso</a:t>
            </a:r>
            <a:r>
              <a:rPr lang="en-US" sz="3800" b="1">
                <a:ea typeface="+mj-lt"/>
                <a:cs typeface="+mj-lt"/>
              </a:rPr>
              <a:t> de </a:t>
            </a:r>
            <a:r>
              <a:rPr lang="en-US" sz="3800" b="1" err="1">
                <a:ea typeface="+mj-lt"/>
                <a:cs typeface="+mj-lt"/>
              </a:rPr>
              <a:t>Emisión</a:t>
            </a:r>
            <a:r>
              <a:rPr lang="en-US" sz="3800" b="1">
                <a:ea typeface="+mj-lt"/>
                <a:cs typeface="+mj-lt"/>
              </a:rPr>
              <a:t> de Bonos </a:t>
            </a:r>
            <a:r>
              <a:rPr lang="en-US" sz="3800" b="1" err="1">
                <a:ea typeface="+mj-lt"/>
                <a:cs typeface="+mj-lt"/>
              </a:rPr>
              <a:t>Empresas</a:t>
            </a:r>
            <a:r>
              <a:rPr lang="en-US" sz="3800" b="1">
                <a:ea typeface="+mj-lt"/>
                <a:cs typeface="+mj-lt"/>
              </a:rPr>
              <a:t> Privadas </a:t>
            </a:r>
            <a:r>
              <a:rPr lang="en-US" sz="3800" b="1" err="1">
                <a:ea typeface="+mj-lt"/>
                <a:cs typeface="+mj-lt"/>
              </a:rPr>
              <a:t>en</a:t>
            </a:r>
            <a:r>
              <a:rPr lang="en-US" sz="3800" b="1">
                <a:ea typeface="+mj-lt"/>
                <a:cs typeface="+mj-lt"/>
              </a:rPr>
              <a:t> Chile</a:t>
            </a:r>
            <a:endParaRPr lang="es-ES"/>
          </a:p>
        </p:txBody>
      </p:sp>
    </p:spTree>
    <p:extLst>
      <p:ext uri="{BB962C8B-B14F-4D97-AF65-F5344CB8AC3E}">
        <p14:creationId xmlns:p14="http://schemas.microsoft.com/office/powerpoint/2010/main" val="23691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AF65B1BA-6BD0-4D8D-890E-50AEA4F04772}"/>
              </a:ext>
            </a:extLst>
          </p:cNvPr>
          <p:cNvSpPr>
            <a:spLocks noGrp="1"/>
          </p:cNvSpPr>
          <p:nvPr>
            <p:ph type="title"/>
          </p:nvPr>
        </p:nvSpPr>
        <p:spPr>
          <a:xfrm>
            <a:off x="540000" y="833015"/>
            <a:ext cx="5958000" cy="5202026"/>
          </a:xfrm>
        </p:spPr>
        <p:txBody>
          <a:bodyPr anchor="ctr">
            <a:normAutofit/>
          </a:bodyPr>
          <a:lstStyle/>
          <a:p>
            <a:pPr algn="ctr"/>
            <a:r>
              <a:rPr lang="es-HN" sz="6200"/>
              <a:t>Selección del asesor financiero/diseño del instrumento</a:t>
            </a:r>
            <a:endParaRPr lang="es-ES" sz="6200"/>
          </a:p>
        </p:txBody>
      </p:sp>
      <p:sp>
        <p:nvSpPr>
          <p:cNvPr id="3" name="Marcador de contenido 2">
            <a:extLst>
              <a:ext uri="{FF2B5EF4-FFF2-40B4-BE49-F238E27FC236}">
                <a16:creationId xmlns:a16="http://schemas.microsoft.com/office/drawing/2014/main" id="{C8EF90F8-41C5-4CA4-A6AF-665F11691281}"/>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269875" indent="-269875"/>
            <a:r>
              <a:rPr lang="es-HN">
                <a:ea typeface="+mn-lt"/>
                <a:cs typeface="+mn-lt"/>
              </a:rPr>
              <a:t>Al tomar la decisión de evaluar la posible emisión de bonos por parte de la compañía, eventualmente la parte inicial es contratar un asesor financiero y así podrán determinarse las características del bono a emitir. En ella se deben considerar las necesidades de la empresa y su capacidad de pago, así también la demanda del bono.</a:t>
            </a:r>
            <a:endParaRPr lang="es-ES"/>
          </a:p>
          <a:p>
            <a:pPr marL="269875" indent="-269875"/>
            <a:r>
              <a:rPr lang="es-HN">
                <a:ea typeface="+mn-lt"/>
                <a:cs typeface="+mn-lt"/>
              </a:rPr>
              <a:t>Así mismo el emisor y su asesor financiero podrán determinar los mejores requerimientos y su mercado potencial.</a:t>
            </a:r>
            <a:endParaRPr lang="es-ES"/>
          </a:p>
        </p:txBody>
      </p:sp>
    </p:spTree>
    <p:extLst>
      <p:ext uri="{BB962C8B-B14F-4D97-AF65-F5344CB8AC3E}">
        <p14:creationId xmlns:p14="http://schemas.microsoft.com/office/powerpoint/2010/main" val="3558727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20D6EF-38EA-4E4C-A8EA-3F3EB5AF73E2}"/>
              </a:ext>
            </a:extLst>
          </p:cNvPr>
          <p:cNvSpPr>
            <a:spLocks noGrp="1"/>
          </p:cNvSpPr>
          <p:nvPr>
            <p:ph type="title"/>
          </p:nvPr>
        </p:nvSpPr>
        <p:spPr>
          <a:xfrm>
            <a:off x="540000" y="540000"/>
            <a:ext cx="10304499" cy="1030182"/>
          </a:xfrm>
        </p:spPr>
        <p:txBody>
          <a:bodyPr/>
          <a:lstStyle/>
          <a:p>
            <a:r>
              <a:rPr lang="es-HN"/>
              <a:t>Contrato de emisión</a:t>
            </a:r>
            <a:endParaRPr lang="es-ES"/>
          </a:p>
        </p:txBody>
      </p:sp>
      <p:sp>
        <p:nvSpPr>
          <p:cNvPr id="3" name="Marcador de contenido 2">
            <a:extLst>
              <a:ext uri="{FF2B5EF4-FFF2-40B4-BE49-F238E27FC236}">
                <a16:creationId xmlns:a16="http://schemas.microsoft.com/office/drawing/2014/main" id="{18EACAC9-372A-4C23-8B3E-9F886F44AEBB}"/>
              </a:ext>
            </a:extLst>
          </p:cNvPr>
          <p:cNvSpPr>
            <a:spLocks noGrp="1"/>
          </p:cNvSpPr>
          <p:nvPr>
            <p:ph idx="1"/>
          </p:nvPr>
        </p:nvSpPr>
        <p:spPr>
          <a:xfrm>
            <a:off x="589696" y="1824865"/>
            <a:ext cx="11101136" cy="3779837"/>
          </a:xfrm>
        </p:spPr>
        <p:txBody>
          <a:bodyPr vert="horz" lIns="91440" tIns="45720" rIns="91440" bIns="45720" rtlCol="0" anchor="t">
            <a:normAutofit fontScale="85000" lnSpcReduction="20000"/>
          </a:bodyPr>
          <a:lstStyle/>
          <a:p>
            <a:pPr marL="0" indent="0" algn="just">
              <a:buNone/>
            </a:pPr>
            <a:r>
              <a:rPr lang="es-HN">
                <a:ea typeface="+mn-lt"/>
                <a:cs typeface="+mn-lt"/>
              </a:rPr>
              <a:t>Una vez ya dadas las condiciones financieras y legales del instrumento debe efectuarse el contrato de emisión, sus cláusulas a cumplir todo en base a ley.</a:t>
            </a:r>
            <a:endParaRPr lang="es-ES"/>
          </a:p>
          <a:p>
            <a:pPr marL="0" indent="0" algn="just">
              <a:buNone/>
            </a:pPr>
            <a:r>
              <a:rPr lang="es-HN">
                <a:ea typeface="+mn-lt"/>
                <a:cs typeface="+mn-lt"/>
              </a:rPr>
              <a:t>El contrato identifica las partes y contiene las descripciones detalladas de las características de la emisión de deuda a realizar incluyendo, entre otras:</a:t>
            </a:r>
            <a:endParaRPr lang="es-ES"/>
          </a:p>
          <a:p>
            <a:pPr marL="0" indent="0" algn="just">
              <a:buNone/>
            </a:pPr>
            <a:r>
              <a:rPr lang="es-HN">
                <a:ea typeface="+mn-lt"/>
                <a:cs typeface="+mn-lt"/>
              </a:rPr>
              <a:t>-           El monto para emitir</a:t>
            </a:r>
            <a:endParaRPr lang="es-ES"/>
          </a:p>
          <a:p>
            <a:pPr marL="0" indent="0" algn="just">
              <a:buNone/>
            </a:pPr>
            <a:r>
              <a:rPr lang="es-HN">
                <a:ea typeface="+mn-lt"/>
                <a:cs typeface="+mn-lt"/>
              </a:rPr>
              <a:t>-           Las series</a:t>
            </a:r>
            <a:endParaRPr lang="es-ES"/>
          </a:p>
          <a:p>
            <a:pPr marL="0" indent="0" algn="just">
              <a:buNone/>
            </a:pPr>
            <a:r>
              <a:rPr lang="es-HN">
                <a:ea typeface="+mn-lt"/>
                <a:cs typeface="+mn-lt"/>
              </a:rPr>
              <a:t>-           Las tasas de interés</a:t>
            </a:r>
            <a:endParaRPr lang="es-ES"/>
          </a:p>
          <a:p>
            <a:pPr marL="0" indent="0" algn="just">
              <a:buNone/>
            </a:pPr>
            <a:r>
              <a:rPr lang="es-HN">
                <a:ea typeface="+mn-lt"/>
                <a:cs typeface="+mn-lt"/>
              </a:rPr>
              <a:t>-           Amortizaciones</a:t>
            </a:r>
            <a:endParaRPr lang="es-ES"/>
          </a:p>
          <a:p>
            <a:pPr marL="0" indent="0" algn="just">
              <a:buNone/>
            </a:pPr>
            <a:r>
              <a:rPr lang="es-HN">
                <a:ea typeface="+mn-lt"/>
                <a:cs typeface="+mn-lt"/>
              </a:rPr>
              <a:t>-           Posibilidad de prepago</a:t>
            </a:r>
            <a:endParaRPr lang="es-ES"/>
          </a:p>
          <a:p>
            <a:pPr marL="0" indent="0" algn="just">
              <a:buNone/>
            </a:pPr>
            <a:r>
              <a:rPr lang="es-HN">
                <a:ea typeface="+mn-lt"/>
                <a:cs typeface="+mn-lt"/>
              </a:rPr>
              <a:t>-           Uso de fondo</a:t>
            </a:r>
            <a:endParaRPr lang="es-ES"/>
          </a:p>
          <a:p>
            <a:pPr marL="0" indent="0">
              <a:buNone/>
            </a:pPr>
            <a:r>
              <a:rPr lang="es-HN">
                <a:ea typeface="+mn-lt"/>
                <a:cs typeface="+mn-lt"/>
              </a:rPr>
              <a:t>-           Resguardos y garantía</a:t>
            </a:r>
            <a:endParaRPr lang="es-ES"/>
          </a:p>
        </p:txBody>
      </p:sp>
    </p:spTree>
    <p:extLst>
      <p:ext uri="{BB962C8B-B14F-4D97-AF65-F5344CB8AC3E}">
        <p14:creationId xmlns:p14="http://schemas.microsoft.com/office/powerpoint/2010/main" val="226841876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8" descr="La cara de una persona&#10;&#10;Descripción generada automáticamente">
            <a:extLst>
              <a:ext uri="{FF2B5EF4-FFF2-40B4-BE49-F238E27FC236}">
                <a16:creationId xmlns:a16="http://schemas.microsoft.com/office/drawing/2014/main" id="{17B6C253-B46E-4969-A645-177A7008C836}"/>
              </a:ext>
            </a:extLst>
          </p:cNvPr>
          <p:cNvPicPr>
            <a:picLocks noChangeAspect="1"/>
          </p:cNvPicPr>
          <p:nvPr/>
        </p:nvPicPr>
        <p:blipFill>
          <a:blip r:embed="rId2"/>
          <a:stretch>
            <a:fillRect/>
          </a:stretch>
        </p:blipFill>
        <p:spPr>
          <a:xfrm>
            <a:off x="3050693" y="3716200"/>
            <a:ext cx="1419225" cy="1628775"/>
          </a:xfrm>
          <a:prstGeom prst="rect">
            <a:avLst/>
          </a:prstGeom>
        </p:spPr>
      </p:pic>
      <p:pic>
        <p:nvPicPr>
          <p:cNvPr id="9" name="Imagen 9" descr="Cara de un hombre sonriendo&#10;&#10;Descripción generada automáticamente">
            <a:extLst>
              <a:ext uri="{FF2B5EF4-FFF2-40B4-BE49-F238E27FC236}">
                <a16:creationId xmlns:a16="http://schemas.microsoft.com/office/drawing/2014/main" id="{27E1D844-3490-463C-9651-2CB3DC64F7B2}"/>
              </a:ext>
            </a:extLst>
          </p:cNvPr>
          <p:cNvPicPr>
            <a:picLocks noChangeAspect="1"/>
          </p:cNvPicPr>
          <p:nvPr/>
        </p:nvPicPr>
        <p:blipFill>
          <a:blip r:embed="rId3"/>
          <a:stretch>
            <a:fillRect/>
          </a:stretch>
        </p:blipFill>
        <p:spPr>
          <a:xfrm>
            <a:off x="5299007" y="1600408"/>
            <a:ext cx="1204706" cy="1487143"/>
          </a:xfrm>
          <a:prstGeom prst="rect">
            <a:avLst/>
          </a:prstGeom>
        </p:spPr>
      </p:pic>
      <p:pic>
        <p:nvPicPr>
          <p:cNvPr id="11" name="Imagen 11" descr="Una persona sonriendo&#10;&#10;Descripción generada automáticamente">
            <a:extLst>
              <a:ext uri="{FF2B5EF4-FFF2-40B4-BE49-F238E27FC236}">
                <a16:creationId xmlns:a16="http://schemas.microsoft.com/office/drawing/2014/main" id="{154C1A8D-F481-47B6-A3F9-9A8AB48F3BF8}"/>
              </a:ext>
            </a:extLst>
          </p:cNvPr>
          <p:cNvPicPr>
            <a:picLocks noChangeAspect="1"/>
          </p:cNvPicPr>
          <p:nvPr/>
        </p:nvPicPr>
        <p:blipFill>
          <a:blip r:embed="rId4"/>
          <a:stretch>
            <a:fillRect/>
          </a:stretch>
        </p:blipFill>
        <p:spPr>
          <a:xfrm>
            <a:off x="9184998" y="1552369"/>
            <a:ext cx="1276350" cy="1533525"/>
          </a:xfrm>
          <a:prstGeom prst="rect">
            <a:avLst/>
          </a:prstGeom>
        </p:spPr>
      </p:pic>
      <p:sp>
        <p:nvSpPr>
          <p:cNvPr id="13" name="CuadroTexto 12">
            <a:extLst>
              <a:ext uri="{FF2B5EF4-FFF2-40B4-BE49-F238E27FC236}">
                <a16:creationId xmlns:a16="http://schemas.microsoft.com/office/drawing/2014/main" id="{84F30597-9C97-4A9F-8BC3-73FAC949310B}"/>
              </a:ext>
            </a:extLst>
          </p:cNvPr>
          <p:cNvSpPr txBox="1"/>
          <p:nvPr/>
        </p:nvSpPr>
        <p:spPr>
          <a:xfrm>
            <a:off x="889551" y="2968487"/>
            <a:ext cx="31656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alibri"/>
                <a:cs typeface="Segoe UI"/>
              </a:rPr>
              <a:t>​</a:t>
            </a:r>
          </a:p>
          <a:p>
            <a:r>
              <a:rPr lang="es-ES" b="1">
                <a:latin typeface="Calibri"/>
                <a:cs typeface="Segoe UI"/>
              </a:rPr>
              <a:t>Fernando Quiroz - 12143055</a:t>
            </a:r>
          </a:p>
        </p:txBody>
      </p:sp>
      <p:pic>
        <p:nvPicPr>
          <p:cNvPr id="14" name="Imagen 14" descr="Foto montaje de la cara de un hombre con traje y corbata&#10;&#10;Descripción generada automáticamente">
            <a:extLst>
              <a:ext uri="{FF2B5EF4-FFF2-40B4-BE49-F238E27FC236}">
                <a16:creationId xmlns:a16="http://schemas.microsoft.com/office/drawing/2014/main" id="{D8387759-AF9A-4FD4-98B3-D06C945A3D6A}"/>
              </a:ext>
            </a:extLst>
          </p:cNvPr>
          <p:cNvPicPr>
            <a:picLocks noChangeAspect="1"/>
          </p:cNvPicPr>
          <p:nvPr/>
        </p:nvPicPr>
        <p:blipFill>
          <a:blip r:embed="rId5"/>
          <a:stretch>
            <a:fillRect/>
          </a:stretch>
        </p:blipFill>
        <p:spPr>
          <a:xfrm>
            <a:off x="1290845" y="1547607"/>
            <a:ext cx="1543050" cy="1543050"/>
          </a:xfrm>
          <a:prstGeom prst="rect">
            <a:avLst/>
          </a:prstGeom>
        </p:spPr>
      </p:pic>
      <p:sp>
        <p:nvSpPr>
          <p:cNvPr id="15" name="CuadroTexto 14">
            <a:extLst>
              <a:ext uri="{FF2B5EF4-FFF2-40B4-BE49-F238E27FC236}">
                <a16:creationId xmlns:a16="http://schemas.microsoft.com/office/drawing/2014/main" id="{8B06537E-B695-45EA-B6D3-CB064ABFF092}"/>
              </a:ext>
            </a:extLst>
          </p:cNvPr>
          <p:cNvSpPr txBox="1"/>
          <p:nvPr/>
        </p:nvSpPr>
        <p:spPr>
          <a:xfrm>
            <a:off x="2471531" y="54698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rPr>
              <a:t>Helen Ponce - 12143114</a:t>
            </a:r>
            <a:endParaRPr lang="es-ES"/>
          </a:p>
        </p:txBody>
      </p:sp>
      <p:sp>
        <p:nvSpPr>
          <p:cNvPr id="16" name="CuadroTexto 15">
            <a:extLst>
              <a:ext uri="{FF2B5EF4-FFF2-40B4-BE49-F238E27FC236}">
                <a16:creationId xmlns:a16="http://schemas.microsoft.com/office/drawing/2014/main" id="{36E48EF2-FB4E-4368-8B8F-70BB59B4EC7F}"/>
              </a:ext>
            </a:extLst>
          </p:cNvPr>
          <p:cNvSpPr txBox="1"/>
          <p:nvPr/>
        </p:nvSpPr>
        <p:spPr>
          <a:xfrm>
            <a:off x="4757531" y="32169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rPr>
              <a:t>Aaron Godoy-12143054</a:t>
            </a:r>
            <a:endParaRPr lang="es-ES"/>
          </a:p>
        </p:txBody>
      </p:sp>
      <p:sp>
        <p:nvSpPr>
          <p:cNvPr id="17" name="CuadroTexto 16">
            <a:extLst>
              <a:ext uri="{FF2B5EF4-FFF2-40B4-BE49-F238E27FC236}">
                <a16:creationId xmlns:a16="http://schemas.microsoft.com/office/drawing/2014/main" id="{D79AC633-7543-4F67-8CB9-ED0AF2082988}"/>
              </a:ext>
            </a:extLst>
          </p:cNvPr>
          <p:cNvSpPr txBox="1"/>
          <p:nvPr/>
        </p:nvSpPr>
        <p:spPr>
          <a:xfrm>
            <a:off x="6496878" y="542014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latin typeface="Calibri"/>
                <a:cs typeface="Segoe UI"/>
              </a:rPr>
              <a:t>Carlo Menjivar-21053124</a:t>
            </a:r>
            <a:r>
              <a:rPr lang="es-ES">
                <a:latin typeface="Calibri"/>
                <a:cs typeface="Segoe UI"/>
              </a:rPr>
              <a:t>​</a:t>
            </a:r>
          </a:p>
          <a:p>
            <a:r>
              <a:rPr lang="es-ES">
                <a:latin typeface="Calibri"/>
                <a:cs typeface="Segoe UI"/>
              </a:rPr>
              <a:t>​</a:t>
            </a:r>
          </a:p>
        </p:txBody>
      </p:sp>
      <p:sp>
        <p:nvSpPr>
          <p:cNvPr id="18" name="CuadroTexto 17">
            <a:extLst>
              <a:ext uri="{FF2B5EF4-FFF2-40B4-BE49-F238E27FC236}">
                <a16:creationId xmlns:a16="http://schemas.microsoft.com/office/drawing/2014/main" id="{57F40986-B5AB-484C-9C11-AA46AD8908BC}"/>
              </a:ext>
            </a:extLst>
          </p:cNvPr>
          <p:cNvSpPr txBox="1"/>
          <p:nvPr/>
        </p:nvSpPr>
        <p:spPr>
          <a:xfrm>
            <a:off x="8816009" y="296848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a:latin typeface="Calibri"/>
                <a:cs typeface="Segoe UI"/>
              </a:rPr>
              <a:t>​</a:t>
            </a:r>
          </a:p>
          <a:p>
            <a:r>
              <a:rPr lang="es-ES" b="1">
                <a:latin typeface="Calibri"/>
                <a:cs typeface="Segoe UI"/>
              </a:rPr>
              <a:t> José Suarez-12143112</a:t>
            </a:r>
          </a:p>
        </p:txBody>
      </p:sp>
      <p:pic>
        <p:nvPicPr>
          <p:cNvPr id="2" name="Imagen 2" descr="La cara de un hombre con lentes&#10;&#10;Descripción generada automáticamente">
            <a:extLst>
              <a:ext uri="{FF2B5EF4-FFF2-40B4-BE49-F238E27FC236}">
                <a16:creationId xmlns:a16="http://schemas.microsoft.com/office/drawing/2014/main" id="{608FF3B9-6EC3-4F85-8758-7F86AC7ECED1}"/>
              </a:ext>
            </a:extLst>
          </p:cNvPr>
          <p:cNvPicPr>
            <a:picLocks noChangeAspect="1"/>
          </p:cNvPicPr>
          <p:nvPr/>
        </p:nvPicPr>
        <p:blipFill rotWithShape="1">
          <a:blip r:embed="rId6"/>
          <a:srcRect r="-302" b="14823"/>
          <a:stretch/>
        </p:blipFill>
        <p:spPr>
          <a:xfrm>
            <a:off x="7209183" y="3639660"/>
            <a:ext cx="1326882" cy="1649174"/>
          </a:xfrm>
          <a:prstGeom prst="rect">
            <a:avLst/>
          </a:prstGeom>
        </p:spPr>
      </p:pic>
      <p:sp>
        <p:nvSpPr>
          <p:cNvPr id="3" name="Título 1">
            <a:extLst>
              <a:ext uri="{FF2B5EF4-FFF2-40B4-BE49-F238E27FC236}">
                <a16:creationId xmlns:a16="http://schemas.microsoft.com/office/drawing/2014/main" id="{E91B21C6-59C2-4F3D-93CF-D5979CF7D238}"/>
              </a:ext>
            </a:extLst>
          </p:cNvPr>
          <p:cNvSpPr>
            <a:spLocks noGrp="1"/>
          </p:cNvSpPr>
          <p:nvPr>
            <p:ph type="title"/>
          </p:nvPr>
        </p:nvSpPr>
        <p:spPr>
          <a:xfrm>
            <a:off x="382630" y="299804"/>
            <a:ext cx="7456789" cy="1246283"/>
          </a:xfrm>
        </p:spPr>
        <p:txBody>
          <a:bodyPr/>
          <a:lstStyle/>
          <a:p>
            <a:pPr algn="ctr"/>
            <a:r>
              <a:rPr lang="es-HN"/>
              <a:t>Grupo :1 Integrantes</a:t>
            </a:r>
            <a:endParaRPr lang="es-ES"/>
          </a:p>
        </p:txBody>
      </p:sp>
    </p:spTree>
    <p:extLst>
      <p:ext uri="{BB962C8B-B14F-4D97-AF65-F5344CB8AC3E}">
        <p14:creationId xmlns:p14="http://schemas.microsoft.com/office/powerpoint/2010/main" val="366021703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1859ABC3-FF33-49DD-9417-46849054CF98}"/>
              </a:ext>
            </a:extLst>
          </p:cNvPr>
          <p:cNvSpPr>
            <a:spLocks noGrp="1"/>
          </p:cNvSpPr>
          <p:nvPr>
            <p:ph type="title"/>
          </p:nvPr>
        </p:nvSpPr>
        <p:spPr>
          <a:xfrm>
            <a:off x="922020" y="833015"/>
            <a:ext cx="5193960" cy="5202026"/>
          </a:xfrm>
        </p:spPr>
        <p:txBody>
          <a:bodyPr anchor="ctr">
            <a:normAutofit/>
          </a:bodyPr>
          <a:lstStyle/>
          <a:p>
            <a:pPr algn="ctr"/>
            <a:r>
              <a:rPr lang="es-HN"/>
              <a:t>Clasificación de riesgo del instrumento</a:t>
            </a:r>
            <a:endParaRPr lang="es-ES"/>
          </a:p>
        </p:txBody>
      </p:sp>
      <p:sp>
        <p:nvSpPr>
          <p:cNvPr id="3" name="Marcador de contenido 2">
            <a:extLst>
              <a:ext uri="{FF2B5EF4-FFF2-40B4-BE49-F238E27FC236}">
                <a16:creationId xmlns:a16="http://schemas.microsoft.com/office/drawing/2014/main" id="{72B39C03-536E-41FA-9879-E9812B23920D}"/>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buNone/>
            </a:pPr>
            <a:r>
              <a:rPr lang="es-HN">
                <a:ea typeface="+mn-lt"/>
                <a:cs typeface="+mn-lt"/>
              </a:rPr>
              <a:t>Clasificación de solvencia: Para asignar el nivel de riesgo relativo a la emisión de deuda es determinar la solvencia del emisor</a:t>
            </a:r>
            <a:endParaRPr lang="es-ES"/>
          </a:p>
          <a:p>
            <a:pPr marL="0" indent="0">
              <a:buNone/>
            </a:pPr>
            <a:r>
              <a:rPr lang="es-HN">
                <a:ea typeface="+mn-lt"/>
                <a:cs typeface="+mn-lt"/>
              </a:rPr>
              <a:t>-           Determinar un perfil de negocios: entender los negocios y la industria a la que se dedica y el tipo de administración de la empresa a corto y largo plazo</a:t>
            </a:r>
            <a:endParaRPr lang="es-ES"/>
          </a:p>
          <a:p>
            <a:pPr marL="0" indent="0">
              <a:buNone/>
            </a:pPr>
            <a:r>
              <a:rPr lang="es-HN">
                <a:ea typeface="+mn-lt"/>
                <a:cs typeface="+mn-lt"/>
              </a:rPr>
              <a:t>-           Determinar un perfil financiero: Se analizan cifras e indicadores que permitan comprender la fortaleza o debilidad de la posición financiera de la compañía</a:t>
            </a:r>
            <a:endParaRPr lang="es-ES"/>
          </a:p>
        </p:txBody>
      </p:sp>
    </p:spTree>
    <p:extLst>
      <p:ext uri="{BB962C8B-B14F-4D97-AF65-F5344CB8AC3E}">
        <p14:creationId xmlns:p14="http://schemas.microsoft.com/office/powerpoint/2010/main" val="317774585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5EC9D125-0278-4B77-ADA7-2A7661E26570}"/>
              </a:ext>
            </a:extLst>
          </p:cNvPr>
          <p:cNvSpPr>
            <a:spLocks noGrp="1"/>
          </p:cNvSpPr>
          <p:nvPr>
            <p:ph type="title"/>
          </p:nvPr>
        </p:nvSpPr>
        <p:spPr>
          <a:xfrm>
            <a:off x="540000" y="833015"/>
            <a:ext cx="5958000" cy="5202026"/>
          </a:xfrm>
        </p:spPr>
        <p:txBody>
          <a:bodyPr anchor="ctr">
            <a:normAutofit/>
          </a:bodyPr>
          <a:lstStyle/>
          <a:p>
            <a:pPr algn="ctr"/>
            <a:r>
              <a:rPr lang="es-HN" sz="8800"/>
              <a:t>Clasificación final del instrumento</a:t>
            </a:r>
            <a:endParaRPr lang="es-ES" sz="8800"/>
          </a:p>
        </p:txBody>
      </p:sp>
      <p:sp>
        <p:nvSpPr>
          <p:cNvPr id="3" name="Marcador de contenido 2">
            <a:extLst>
              <a:ext uri="{FF2B5EF4-FFF2-40B4-BE49-F238E27FC236}">
                <a16:creationId xmlns:a16="http://schemas.microsoft.com/office/drawing/2014/main" id="{5F7DDCBA-5117-4861-9F8B-9282A67B5B14}"/>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buNone/>
            </a:pPr>
            <a:r>
              <a:rPr lang="es-HN" dirty="0">
                <a:ea typeface="+mn-lt"/>
                <a:cs typeface="+mn-lt"/>
              </a:rPr>
              <a:t>Al momento de emitir el contrato hay una serie de acuerdos, que el emisor debe presentar o debe estar siempre al día, el emisor debe mantener seguridad en sus activos.</a:t>
            </a:r>
            <a:endParaRPr lang="es-ES" dirty="0"/>
          </a:p>
          <a:p>
            <a:pPr marL="0" indent="0" algn="just">
              <a:buNone/>
            </a:pPr>
            <a:r>
              <a:rPr lang="es-HN" dirty="0">
                <a:ea typeface="+mn-lt"/>
                <a:cs typeface="+mn-lt"/>
              </a:rPr>
              <a:t>El emisor de bonos debe de presentar información fidedigna en los estados de situación financiera</a:t>
            </a:r>
            <a:endParaRPr lang="es-ES" dirty="0"/>
          </a:p>
          <a:p>
            <a:pPr marL="0" indent="0" algn="just">
              <a:buNone/>
            </a:pPr>
            <a:r>
              <a:rPr lang="es-HN" dirty="0">
                <a:ea typeface="+mn-lt"/>
                <a:cs typeface="+mn-lt"/>
              </a:rPr>
              <a:t>La garantía se determina en el contrato en la cual se busca el cumplimiento de la obligación y su pago, aunque es difícil asegurar esto.</a:t>
            </a:r>
            <a:endParaRPr lang="es-ES" dirty="0"/>
          </a:p>
        </p:txBody>
      </p:sp>
    </p:spTree>
    <p:extLst>
      <p:ext uri="{BB962C8B-B14F-4D97-AF65-F5344CB8AC3E}">
        <p14:creationId xmlns:p14="http://schemas.microsoft.com/office/powerpoint/2010/main" val="422451640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67F44FB1-AFA6-4700-B632-234AD3FD35D5}"/>
              </a:ext>
            </a:extLst>
          </p:cNvPr>
          <p:cNvSpPr>
            <a:spLocks noGrp="1"/>
          </p:cNvSpPr>
          <p:nvPr>
            <p:ph type="title"/>
          </p:nvPr>
        </p:nvSpPr>
        <p:spPr>
          <a:xfrm>
            <a:off x="540000" y="833015"/>
            <a:ext cx="5958000" cy="5202026"/>
          </a:xfrm>
        </p:spPr>
        <p:txBody>
          <a:bodyPr anchor="ctr">
            <a:normAutofit/>
          </a:bodyPr>
          <a:lstStyle/>
          <a:p>
            <a:pPr algn="ctr"/>
            <a:r>
              <a:rPr lang="es-HN" sz="6800"/>
              <a:t>Inscripción en la Comisión para el Mercado Financiero (CMF)</a:t>
            </a:r>
            <a:endParaRPr lang="es-ES" sz="6800"/>
          </a:p>
        </p:txBody>
      </p:sp>
      <p:sp>
        <p:nvSpPr>
          <p:cNvPr id="3" name="Marcador de contenido 2">
            <a:extLst>
              <a:ext uri="{FF2B5EF4-FFF2-40B4-BE49-F238E27FC236}">
                <a16:creationId xmlns:a16="http://schemas.microsoft.com/office/drawing/2014/main" id="{1EEC7EE7-DF41-4F21-BB60-FE9DF2A75D01}"/>
              </a:ext>
            </a:extLst>
          </p:cNvPr>
          <p:cNvSpPr>
            <a:spLocks noGrp="1"/>
          </p:cNvSpPr>
          <p:nvPr>
            <p:ph idx="1"/>
          </p:nvPr>
        </p:nvSpPr>
        <p:spPr>
          <a:xfrm>
            <a:off x="7104062" y="540346"/>
            <a:ext cx="4799916" cy="6028233"/>
          </a:xfrm>
        </p:spPr>
        <p:txBody>
          <a:bodyPr vert="horz" lIns="91440" tIns="45720" rIns="91440" bIns="45720" rtlCol="0" anchor="ctr">
            <a:noAutofit/>
          </a:bodyPr>
          <a:lstStyle/>
          <a:p>
            <a:pPr marL="0" indent="0" algn="just">
              <a:lnSpc>
                <a:spcPct val="115000"/>
              </a:lnSpc>
              <a:buNone/>
            </a:pPr>
            <a:r>
              <a:rPr lang="es-HN" sz="1200" dirty="0">
                <a:ea typeface="+mn-lt"/>
                <a:cs typeface="+mn-lt"/>
              </a:rPr>
              <a:t>Todo instrumento de deuda a más de un año que desee ofrecer en los mercados públicos en chile por una empresa no financiera debe hacerse bajo la forma de bono, ellos según lo dispuesto en el título XVI  de la ley 18.045 “De mercado de valores”.</a:t>
            </a:r>
            <a:endParaRPr lang="es-ES" sz="1200" dirty="0"/>
          </a:p>
          <a:p>
            <a:pPr marL="0" indent="0">
              <a:lnSpc>
                <a:spcPct val="115000"/>
              </a:lnSpc>
              <a:buNone/>
            </a:pPr>
            <a:r>
              <a:rPr lang="es-HN" sz="1200" dirty="0">
                <a:ea typeface="+mn-lt"/>
                <a:cs typeface="+mn-lt"/>
              </a:rPr>
              <a:t>Debe presentar la siguiente información:</a:t>
            </a:r>
            <a:endParaRPr lang="es-ES" sz="1200" dirty="0"/>
          </a:p>
          <a:p>
            <a:pPr marL="0" indent="0">
              <a:lnSpc>
                <a:spcPct val="115000"/>
              </a:lnSpc>
              <a:buNone/>
            </a:pPr>
            <a:r>
              <a:rPr lang="es-HN" sz="1200" dirty="0">
                <a:ea typeface="+mn-lt"/>
                <a:cs typeface="+mn-lt"/>
              </a:rPr>
              <a:t>-           La escritura de emisión, contrato entre el emisor y el comprador del bono</a:t>
            </a:r>
            <a:endParaRPr lang="es-ES" sz="1200" dirty="0"/>
          </a:p>
          <a:p>
            <a:pPr marL="0" indent="0">
              <a:lnSpc>
                <a:spcPct val="115000"/>
              </a:lnSpc>
              <a:buNone/>
            </a:pPr>
            <a:r>
              <a:rPr lang="es-HN" sz="1200" dirty="0">
                <a:ea typeface="+mn-lt"/>
                <a:cs typeface="+mn-lt"/>
              </a:rPr>
              <a:t>-           El prospecto, además de la información a los inversionistas sobre la emisión.</a:t>
            </a:r>
            <a:endParaRPr lang="es-ES" sz="1200" dirty="0"/>
          </a:p>
          <a:p>
            <a:pPr marL="0" indent="0">
              <a:lnSpc>
                <a:spcPct val="115000"/>
              </a:lnSpc>
              <a:buNone/>
            </a:pPr>
            <a:r>
              <a:rPr lang="es-HN" sz="1200" dirty="0">
                <a:ea typeface="+mn-lt"/>
                <a:cs typeface="+mn-lt"/>
              </a:rPr>
              <a:t>-           Deben brindar información de sus estados financieros y la industria que se dedica.</a:t>
            </a:r>
            <a:endParaRPr lang="es-ES" sz="1200" dirty="0"/>
          </a:p>
          <a:p>
            <a:pPr marL="0" indent="0" algn="just">
              <a:lnSpc>
                <a:spcPct val="115000"/>
              </a:lnSpc>
              <a:buNone/>
            </a:pPr>
            <a:r>
              <a:rPr lang="es-HN" sz="1200" dirty="0">
                <a:ea typeface="+mn-lt"/>
                <a:cs typeface="+mn-lt"/>
              </a:rPr>
              <a:t>Como antecedentes adicionales, autorización para realizar la emisión, constancia de garantía, norma de seguridad de los títulos y los certificados de clasificación de riesgos emitidos por dos clasificadoras privadas. Es importante destacar que, de acuerdo con la normativa chilena, los dos certificados que indican la clasificación del instrumento deben obtenerse al momento de iniciar el proceso de inscripción en la CMF y no al momento de realizar la colocación.</a:t>
            </a:r>
            <a:endParaRPr lang="es-ES" sz="1200" dirty="0"/>
          </a:p>
          <a:p>
            <a:pPr marL="0" indent="0" algn="just">
              <a:lnSpc>
                <a:spcPct val="115000"/>
              </a:lnSpc>
              <a:buNone/>
            </a:pPr>
            <a:r>
              <a:rPr lang="es-HN" sz="1200" dirty="0">
                <a:ea typeface="+mn-lt"/>
                <a:cs typeface="+mn-lt"/>
              </a:rPr>
              <a:t>Estos antecedentes se deben presentar a la CMF y la misma debe de pronunciarse dentro de 30 días, ya se para la inscripción respectiva o pronunciándose mediante oficio las observaciones y rectificaciones solicitadas al emisor.</a:t>
            </a:r>
            <a:endParaRPr lang="es-ES" sz="1200" dirty="0"/>
          </a:p>
        </p:txBody>
      </p:sp>
    </p:spTree>
    <p:extLst>
      <p:ext uri="{BB962C8B-B14F-4D97-AF65-F5344CB8AC3E}">
        <p14:creationId xmlns:p14="http://schemas.microsoft.com/office/powerpoint/2010/main" val="3915044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7F832D9-9E09-40D4-AD67-47851A25D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93DE0FE-BF33-4B7B-86B8-1AB2CA246105}"/>
              </a:ext>
            </a:extLst>
          </p:cNvPr>
          <p:cNvSpPr>
            <a:spLocks noGrp="1"/>
          </p:cNvSpPr>
          <p:nvPr>
            <p:ph type="title"/>
          </p:nvPr>
        </p:nvSpPr>
        <p:spPr>
          <a:xfrm>
            <a:off x="540000" y="540000"/>
            <a:ext cx="4500561" cy="1953501"/>
          </a:xfrm>
        </p:spPr>
        <p:txBody>
          <a:bodyPr anchor="t">
            <a:normAutofit/>
          </a:bodyPr>
          <a:lstStyle/>
          <a:p>
            <a:r>
              <a:rPr lang="es-HN"/>
              <a:t>Colocación</a:t>
            </a:r>
            <a:endParaRPr lang="es-ES"/>
          </a:p>
        </p:txBody>
      </p:sp>
      <p:sp>
        <p:nvSpPr>
          <p:cNvPr id="3" name="Marcador de contenido 2">
            <a:extLst>
              <a:ext uri="{FF2B5EF4-FFF2-40B4-BE49-F238E27FC236}">
                <a16:creationId xmlns:a16="http://schemas.microsoft.com/office/drawing/2014/main" id="{7FC1566E-1930-4CE7-94FA-64CB6013D087}"/>
              </a:ext>
            </a:extLst>
          </p:cNvPr>
          <p:cNvSpPr>
            <a:spLocks noGrp="1"/>
          </p:cNvSpPr>
          <p:nvPr>
            <p:ph idx="1"/>
          </p:nvPr>
        </p:nvSpPr>
        <p:spPr>
          <a:xfrm>
            <a:off x="652117" y="1459370"/>
            <a:ext cx="10856498" cy="1969530"/>
          </a:xfrm>
        </p:spPr>
        <p:txBody>
          <a:bodyPr vert="horz" lIns="91440" tIns="45720" rIns="91440" bIns="45720" rtlCol="0" anchor="t">
            <a:normAutofit/>
          </a:bodyPr>
          <a:lstStyle/>
          <a:p>
            <a:pPr marL="0" indent="0" algn="just">
              <a:lnSpc>
                <a:spcPct val="115000"/>
              </a:lnSpc>
              <a:buNone/>
            </a:pPr>
            <a:r>
              <a:rPr lang="es-HN" dirty="0">
                <a:ea typeface="+mn-lt"/>
                <a:cs typeface="+mn-lt"/>
              </a:rPr>
              <a:t>Esta etapa entra en importancia el asesor financiero quien es el que destaca las ventajas del bono a sus inversionistas, existe un plazo habitual no mayor de 36 meses para ser colocado a un inversionista este se indica en el contrato. Pasado este plazo no puede ofrecerse a un inversionista.</a:t>
            </a:r>
            <a:endParaRPr lang="es-ES" dirty="0"/>
          </a:p>
        </p:txBody>
      </p:sp>
      <p:pic>
        <p:nvPicPr>
          <p:cNvPr id="4" name="Imagen 4" descr="Imagen que contiene firmar, tren, parada, verde&#10;&#10;Descripción generada automáticamente">
            <a:extLst>
              <a:ext uri="{FF2B5EF4-FFF2-40B4-BE49-F238E27FC236}">
                <a16:creationId xmlns:a16="http://schemas.microsoft.com/office/drawing/2014/main" id="{C888F554-C88D-48A1-A89F-90AA5E51B752}"/>
              </a:ext>
            </a:extLst>
          </p:cNvPr>
          <p:cNvPicPr>
            <a:picLocks noChangeAspect="1"/>
          </p:cNvPicPr>
          <p:nvPr/>
        </p:nvPicPr>
        <p:blipFill>
          <a:blip r:embed="rId2">
            <a:alphaModFix/>
          </a:blip>
          <a:stretch>
            <a:fillRect/>
          </a:stretch>
        </p:blipFill>
        <p:spPr>
          <a:xfrm>
            <a:off x="2694286" y="2781028"/>
            <a:ext cx="6807916" cy="1903409"/>
          </a:xfrm>
          <a:prstGeom prst="rect">
            <a:avLst/>
          </a:prstGeom>
        </p:spPr>
      </p:pic>
      <p:sp>
        <p:nvSpPr>
          <p:cNvPr id="5" name="CuadroTexto 4">
            <a:extLst>
              <a:ext uri="{FF2B5EF4-FFF2-40B4-BE49-F238E27FC236}">
                <a16:creationId xmlns:a16="http://schemas.microsoft.com/office/drawing/2014/main" id="{D26C6454-C018-460A-90BD-0D5FFED853AC}"/>
              </a:ext>
            </a:extLst>
          </p:cNvPr>
          <p:cNvSpPr txBox="1"/>
          <p:nvPr/>
        </p:nvSpPr>
        <p:spPr>
          <a:xfrm>
            <a:off x="2661424" y="4715107"/>
            <a:ext cx="562554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sz="1400">
                <a:latin typeface="Times New Roman"/>
                <a:cs typeface="Times New Roman"/>
              </a:rPr>
              <a:t>Proceso de emisión de Bonos en Chile. Fuente: Elaboración propia</a:t>
            </a:r>
          </a:p>
        </p:txBody>
      </p:sp>
    </p:spTree>
    <p:extLst>
      <p:ext uri="{BB962C8B-B14F-4D97-AF65-F5344CB8AC3E}">
        <p14:creationId xmlns:p14="http://schemas.microsoft.com/office/powerpoint/2010/main" val="246523605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6" name="Group 9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0" name="Rectangle 9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1" name="Oval 10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2" name="Oval 10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03" name="Group 10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08" name="Rectangle 10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9" name="Rectangle 10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4" name="Group 10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6" name="Rectangle 10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7" name="Rectangle 10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05" name="Rectangle 10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97" name="Rectangle 11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5" name="Imagen 5">
            <a:extLst>
              <a:ext uri="{FF2B5EF4-FFF2-40B4-BE49-F238E27FC236}">
                <a16:creationId xmlns:a16="http://schemas.microsoft.com/office/drawing/2014/main" id="{4A1A5CC9-870E-409E-9557-393B3E71CF23}"/>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98" name="Group 11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114" name="Rectangle 11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123" name="Rectangle 12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121" name="Rectangle 12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119" name="Rectangle 11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1190121" y="5470873"/>
            <a:ext cx="10053367" cy="1210396"/>
          </a:xfrm>
        </p:spPr>
        <p:txBody>
          <a:bodyPr vert="horz" lIns="91440" tIns="45720" rIns="91440" bIns="45720" rtlCol="0" anchor="b">
            <a:normAutofit/>
          </a:bodyPr>
          <a:lstStyle/>
          <a:p>
            <a:pPr algn="ctr"/>
            <a:r>
              <a:rPr lang="en-US" sz="3800" b="1" err="1">
                <a:ea typeface="+mj-lt"/>
                <a:cs typeface="+mj-lt"/>
              </a:rPr>
              <a:t>Proceso</a:t>
            </a:r>
            <a:r>
              <a:rPr lang="en-US" sz="3800" b="1">
                <a:ea typeface="+mj-lt"/>
                <a:cs typeface="+mj-lt"/>
              </a:rPr>
              <a:t> de </a:t>
            </a:r>
            <a:r>
              <a:rPr lang="en-US" sz="3800" b="1" err="1">
                <a:ea typeface="+mj-lt"/>
                <a:cs typeface="+mj-lt"/>
              </a:rPr>
              <a:t>Emisión</a:t>
            </a:r>
            <a:r>
              <a:rPr lang="en-US" sz="3800" b="1">
                <a:ea typeface="+mj-lt"/>
                <a:cs typeface="+mj-lt"/>
              </a:rPr>
              <a:t> de Bonos </a:t>
            </a:r>
            <a:r>
              <a:rPr lang="en-US" sz="3800" b="1" err="1">
                <a:ea typeface="+mj-lt"/>
                <a:cs typeface="+mj-lt"/>
              </a:rPr>
              <a:t>Empresas</a:t>
            </a:r>
            <a:r>
              <a:rPr lang="en-US" sz="3800" b="1">
                <a:ea typeface="+mj-lt"/>
                <a:cs typeface="+mj-lt"/>
              </a:rPr>
              <a:t> Privadas </a:t>
            </a:r>
            <a:r>
              <a:rPr lang="en-US" sz="3800" b="1" err="1">
                <a:ea typeface="+mj-lt"/>
                <a:cs typeface="+mj-lt"/>
              </a:rPr>
              <a:t>en</a:t>
            </a:r>
            <a:r>
              <a:rPr lang="en-US" sz="3800" b="1">
                <a:ea typeface="+mj-lt"/>
                <a:cs typeface="+mj-lt"/>
              </a:rPr>
              <a:t> Reino </a:t>
            </a:r>
            <a:r>
              <a:rPr lang="en-US" sz="3800" b="1" err="1">
                <a:ea typeface="+mj-lt"/>
                <a:cs typeface="+mj-lt"/>
              </a:rPr>
              <a:t>Unido</a:t>
            </a:r>
            <a:endParaRPr lang="es-ES" err="1"/>
          </a:p>
        </p:txBody>
      </p:sp>
    </p:spTree>
    <p:extLst>
      <p:ext uri="{BB962C8B-B14F-4D97-AF65-F5344CB8AC3E}">
        <p14:creationId xmlns:p14="http://schemas.microsoft.com/office/powerpoint/2010/main" val="17817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8"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5B76C03-319A-470B-A343-961D6DC32CF3}"/>
              </a:ext>
            </a:extLst>
          </p:cNvPr>
          <p:cNvSpPr>
            <a:spLocks noGrp="1"/>
          </p:cNvSpPr>
          <p:nvPr>
            <p:ph type="title"/>
          </p:nvPr>
        </p:nvSpPr>
        <p:spPr>
          <a:xfrm>
            <a:off x="540000" y="833015"/>
            <a:ext cx="5958000" cy="5202026"/>
          </a:xfrm>
        </p:spPr>
        <p:txBody>
          <a:bodyPr anchor="ctr">
            <a:normAutofit/>
          </a:bodyPr>
          <a:lstStyle/>
          <a:p>
            <a:pPr algn="ctr"/>
            <a:r>
              <a:rPr lang="es-HN" sz="8800"/>
              <a:t>Estructura de la emisión de bonos:</a:t>
            </a:r>
            <a:endParaRPr lang="es-ES" sz="8800"/>
          </a:p>
        </p:txBody>
      </p:sp>
      <p:sp>
        <p:nvSpPr>
          <p:cNvPr id="3" name="Marcador de contenido 2">
            <a:extLst>
              <a:ext uri="{FF2B5EF4-FFF2-40B4-BE49-F238E27FC236}">
                <a16:creationId xmlns:a16="http://schemas.microsoft.com/office/drawing/2014/main" id="{FD02C527-0AE0-4DB1-B178-53770916C700}"/>
              </a:ext>
            </a:extLst>
          </p:cNvPr>
          <p:cNvSpPr>
            <a:spLocks noGrp="1"/>
          </p:cNvSpPr>
          <p:nvPr>
            <p:ph idx="1"/>
          </p:nvPr>
        </p:nvSpPr>
        <p:spPr>
          <a:xfrm>
            <a:off x="6625526" y="540347"/>
            <a:ext cx="5015612" cy="5760000"/>
          </a:xfrm>
        </p:spPr>
        <p:txBody>
          <a:bodyPr vert="horz" lIns="91440" tIns="45720" rIns="91440" bIns="45720" rtlCol="0" anchor="ctr">
            <a:noAutofit/>
          </a:bodyPr>
          <a:lstStyle/>
          <a:p>
            <a:pPr marL="0" indent="0">
              <a:lnSpc>
                <a:spcPct val="115000"/>
              </a:lnSpc>
              <a:buNone/>
            </a:pPr>
            <a:r>
              <a:rPr lang="es-HN" sz="1200" dirty="0">
                <a:ea typeface="+mn-lt"/>
                <a:cs typeface="+mn-lt"/>
              </a:rPr>
              <a:t>La estructura y los términos de una emisión de bonos pueden variar dependiendo de las necesidades de financiamiento del prestatario. Sin embargo, las etapas en cualquier emisión de bonos son en general las mismas, independientemente de la complejidad de la transacción en particular, y los principales documentos utilizados son comunes a la mayoría de las emisiones de bonos.</a:t>
            </a:r>
            <a:endParaRPr lang="es-ES" sz="1200" dirty="0"/>
          </a:p>
          <a:p>
            <a:pPr marL="0" indent="0">
              <a:lnSpc>
                <a:spcPct val="115000"/>
              </a:lnSpc>
              <a:buNone/>
            </a:pPr>
            <a:r>
              <a:rPr lang="es-HN" sz="1200" dirty="0">
                <a:ea typeface="+mn-lt"/>
                <a:cs typeface="+mn-lt"/>
              </a:rPr>
              <a:t>Las etapas de una emisión de bonos:</a:t>
            </a:r>
            <a:endParaRPr lang="es-ES" sz="1200" dirty="0"/>
          </a:p>
          <a:p>
            <a:pPr marL="0" indent="0">
              <a:lnSpc>
                <a:spcPct val="115000"/>
              </a:lnSpc>
              <a:buNone/>
            </a:pPr>
            <a:r>
              <a:rPr lang="es-HN" sz="1200" dirty="0">
                <a:ea typeface="+mn-lt"/>
                <a:cs typeface="+mn-lt"/>
              </a:rPr>
              <a:t>La emisión de bonos se divide en 4 etapas: Pre-lanzamiento, lanzamiento, emisión, y post- lanzamiento.</a:t>
            </a:r>
            <a:endParaRPr lang="es-ES" sz="1200" dirty="0"/>
          </a:p>
          <a:p>
            <a:pPr marL="0" indent="0">
              <a:lnSpc>
                <a:spcPct val="115000"/>
              </a:lnSpc>
              <a:buNone/>
            </a:pPr>
            <a:r>
              <a:rPr lang="es-HN" sz="1200" b="1" dirty="0">
                <a:ea typeface="+mn-lt"/>
                <a:cs typeface="+mn-lt"/>
              </a:rPr>
              <a:t>Pre-lanzamiento:</a:t>
            </a:r>
            <a:r>
              <a:rPr lang="es-HN" sz="1200" dirty="0">
                <a:ea typeface="+mn-lt"/>
                <a:cs typeface="+mn-lt"/>
              </a:rPr>
              <a:t> El emisor considera asuntos preliminares y decide qué tipo de bonos emitir y cómo estructurar la emisión. El emisor encarga un gerente principal y ambos instruyen a sus abogados.</a:t>
            </a:r>
            <a:endParaRPr lang="es-ES" sz="1200" dirty="0"/>
          </a:p>
          <a:p>
            <a:pPr marL="0" indent="0">
              <a:lnSpc>
                <a:spcPct val="115000"/>
              </a:lnSpc>
              <a:buNone/>
            </a:pPr>
            <a:r>
              <a:rPr lang="es-HN" sz="1200" b="1" dirty="0">
                <a:ea typeface="+mn-lt"/>
                <a:cs typeface="+mn-lt"/>
              </a:rPr>
              <a:t>Lanzamiento:</a:t>
            </a:r>
            <a:r>
              <a:rPr lang="es-HN" sz="1200" dirty="0">
                <a:ea typeface="+mn-lt"/>
                <a:cs typeface="+mn-lt"/>
              </a:rPr>
              <a:t> El gestor principal anuncia la emisión de bonos públicamente y promueve la transacción a los posibles inversores, invitándolos a comprar los bonos una vez que se emiten.</a:t>
            </a:r>
            <a:endParaRPr lang="es-ES" sz="1200" dirty="0"/>
          </a:p>
          <a:p>
            <a:pPr marL="0" indent="0">
              <a:lnSpc>
                <a:spcPct val="115000"/>
              </a:lnSpc>
              <a:buNone/>
            </a:pPr>
            <a:r>
              <a:rPr lang="es-HN" sz="1200" b="1" dirty="0">
                <a:ea typeface="+mn-lt"/>
                <a:cs typeface="+mn-lt"/>
              </a:rPr>
              <a:t>Emisión</a:t>
            </a:r>
            <a:r>
              <a:rPr lang="es-HN" sz="1200" dirty="0">
                <a:ea typeface="+mn-lt"/>
                <a:cs typeface="+mn-lt"/>
              </a:rPr>
              <a:t>: La emisión se divide en dos etapas: 1) Firma: Los gerentes firman el acuerdo de suscripción, acordando suscribir los bonos al cierre. 2) Cierre: Se firma el acuerdo de agencia fiscal o la escritura de fideicomiso y se crea el instrumento de bonos. Los inversores reciben los bonos del emisor a cambio del pago del precio de compra de los bonos.</a:t>
            </a:r>
            <a:endParaRPr lang="es-ES" sz="1200" dirty="0"/>
          </a:p>
        </p:txBody>
      </p:sp>
    </p:spTree>
    <p:extLst>
      <p:ext uri="{BB962C8B-B14F-4D97-AF65-F5344CB8AC3E}">
        <p14:creationId xmlns:p14="http://schemas.microsoft.com/office/powerpoint/2010/main" val="264304667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DE11E5CC-3C1F-4093-97B6-6433FBF9A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28D720AE-B07F-482D-B526-4A9C632DA76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76F0BCA-E2AA-4AED-9091-1E820FF25B5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1D2B33-982E-4EC0-9252-B8A7383C96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9250D86D-299E-4837-B82C-B97DACC975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F74EFAF9-4DE5-4C1F-BF17-0A5930FFFA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57D782-AB09-4CB1-A94A-54F935E70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E95A3B-E29B-40AA-B9DD-FF0BA512FD7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1A71F79C-8170-4729-A592-753969B84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E5C556-02CA-4512-9F5F-7088484CF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B75FD132-C2ED-4807-B2DA-D428F9C449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71967F12-B0C4-4D31-8D63-89945DCD2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7CB42718-21DC-4D1E-A406-082E7EC782EA}"/>
              </a:ext>
            </a:extLst>
          </p:cNvPr>
          <p:cNvSpPr>
            <a:spLocks noGrp="1"/>
          </p:cNvSpPr>
          <p:nvPr>
            <p:ph type="title"/>
          </p:nvPr>
        </p:nvSpPr>
        <p:spPr>
          <a:xfrm>
            <a:off x="540000" y="4136400"/>
            <a:ext cx="4500561" cy="2181946"/>
          </a:xfrm>
        </p:spPr>
        <p:txBody>
          <a:bodyPr anchor="b">
            <a:normAutofit/>
          </a:bodyPr>
          <a:lstStyle/>
          <a:p>
            <a:r>
              <a:rPr lang="es-HN" sz="4700" b="1">
                <a:ea typeface="+mj-lt"/>
                <a:cs typeface="+mj-lt"/>
              </a:rPr>
              <a:t>Calendario de una emisión de bonos:</a:t>
            </a:r>
            <a:endParaRPr lang="es-ES" sz="4700"/>
          </a:p>
        </p:txBody>
      </p:sp>
      <p:sp>
        <p:nvSpPr>
          <p:cNvPr id="3" name="Marcador de contenido 2">
            <a:extLst>
              <a:ext uri="{FF2B5EF4-FFF2-40B4-BE49-F238E27FC236}">
                <a16:creationId xmlns:a16="http://schemas.microsoft.com/office/drawing/2014/main" id="{20E550D4-6564-4421-8E9E-94DF6AE6BA80}"/>
              </a:ext>
            </a:extLst>
          </p:cNvPr>
          <p:cNvSpPr>
            <a:spLocks noGrp="1"/>
          </p:cNvSpPr>
          <p:nvPr>
            <p:ph idx="1"/>
          </p:nvPr>
        </p:nvSpPr>
        <p:spPr>
          <a:xfrm>
            <a:off x="540000" y="540000"/>
            <a:ext cx="4500562" cy="3361604"/>
          </a:xfrm>
        </p:spPr>
        <p:txBody>
          <a:bodyPr vert="horz" lIns="91440" tIns="45720" rIns="91440" bIns="45720" rtlCol="0" anchor="t">
            <a:normAutofit/>
          </a:bodyPr>
          <a:lstStyle/>
          <a:p>
            <a:pPr marL="0" indent="0" algn="just">
              <a:lnSpc>
                <a:spcPct val="115000"/>
              </a:lnSpc>
              <a:buNone/>
            </a:pPr>
            <a:r>
              <a:rPr lang="es-HN" sz="1500" dirty="0">
                <a:ea typeface="+mn-lt"/>
                <a:cs typeface="+mn-lt"/>
              </a:rPr>
              <a:t>El calendario de una emisión de bonos puede variar de unos pocos días a varios meses dependiendo de la complejidad de los términos y condiciones, las partes y sus jurisdicciones, si el emisor es un emisor por primera vez y si los bonos deben cotizar y dónde. Si bien los detalles de cada emisión de bonos difieren, la mayoría sigue una estructura similar. El calendario y las etapas que se establecen a continuación son para una emisión estándar de eurobonos.</a:t>
            </a:r>
            <a:endParaRPr lang="es-ES" sz="1500" dirty="0"/>
          </a:p>
        </p:txBody>
      </p:sp>
      <p:grpSp>
        <p:nvGrpSpPr>
          <p:cNvPr id="25" name="Group 24">
            <a:extLst>
              <a:ext uri="{FF2B5EF4-FFF2-40B4-BE49-F238E27FC236}">
                <a16:creationId xmlns:a16="http://schemas.microsoft.com/office/drawing/2014/main" id="{283B8B97-2EEE-4843-8C7F-758D84C59F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26" name="Oval 25">
              <a:extLst>
                <a:ext uri="{FF2B5EF4-FFF2-40B4-BE49-F238E27FC236}">
                  <a16:creationId xmlns:a16="http://schemas.microsoft.com/office/drawing/2014/main" id="{06C52333-1FA7-4EAF-8286-14B008B1B3A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9EC4961-FC08-40D1-8428-FF961619CB0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87240EBB-89C3-4662-887C-56272E083B5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450C504C-2328-FBCF-792A-3B6FF5B8D6BD}"/>
              </a:ext>
            </a:extLst>
          </p:cNvPr>
          <p:cNvPicPr>
            <a:picLocks noChangeAspect="1"/>
          </p:cNvPicPr>
          <p:nvPr/>
        </p:nvPicPr>
        <p:blipFill rotWithShape="1">
          <a:blip r:embed="rId2"/>
          <a:srcRect r="43500"/>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131660794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46BDC73-2F1F-4D99-A2F2-93BEEC088E36}"/>
              </a:ext>
            </a:extLst>
          </p:cNvPr>
          <p:cNvSpPr>
            <a:spLocks noGrp="1"/>
          </p:cNvSpPr>
          <p:nvPr>
            <p:ph type="title"/>
          </p:nvPr>
        </p:nvSpPr>
        <p:spPr>
          <a:xfrm>
            <a:off x="540000" y="540000"/>
            <a:ext cx="4500561" cy="5759450"/>
          </a:xfrm>
        </p:spPr>
        <p:txBody>
          <a:bodyPr anchor="t">
            <a:normAutofit/>
          </a:bodyPr>
          <a:lstStyle/>
          <a:p>
            <a:r>
              <a:rPr lang="es-HN" sz="5500"/>
              <a:t>Etapa 1 Pre-Lanzamiento:</a:t>
            </a:r>
            <a:endParaRPr lang="es-ES" sz="5500"/>
          </a:p>
        </p:txBody>
      </p:sp>
      <p:graphicFrame>
        <p:nvGraphicFramePr>
          <p:cNvPr id="5" name="Marcador de contenido 2">
            <a:extLst>
              <a:ext uri="{FF2B5EF4-FFF2-40B4-BE49-F238E27FC236}">
                <a16:creationId xmlns:a16="http://schemas.microsoft.com/office/drawing/2014/main" id="{0CAFC106-915E-A7A3-F3BC-ABF0719FE769}"/>
              </a:ext>
            </a:extLst>
          </p:cNvPr>
          <p:cNvGraphicFramePr>
            <a:graphicFrameLocks noGrp="1"/>
          </p:cNvGraphicFramePr>
          <p:nvPr>
            <p:ph idx="1"/>
            <p:extLst>
              <p:ext uri="{D42A27DB-BD31-4B8C-83A1-F6EECF244321}">
                <p14:modId xmlns:p14="http://schemas.microsoft.com/office/powerpoint/2010/main" val="1739710489"/>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9140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8E83A1B-2910-4F50-8E5F-8B07608CFF3B}"/>
              </a:ext>
            </a:extLst>
          </p:cNvPr>
          <p:cNvSpPr>
            <a:spLocks noGrp="1"/>
          </p:cNvSpPr>
          <p:nvPr>
            <p:ph type="title"/>
          </p:nvPr>
        </p:nvSpPr>
        <p:spPr>
          <a:xfrm>
            <a:off x="540000" y="1674000"/>
            <a:ext cx="4500561" cy="4788000"/>
          </a:xfrm>
        </p:spPr>
        <p:txBody>
          <a:bodyPr anchor="b">
            <a:normAutofit/>
          </a:bodyPr>
          <a:lstStyle/>
          <a:p>
            <a:r>
              <a:rPr lang="es-HN" sz="5100" b="1">
                <a:ea typeface="+mj-lt"/>
                <a:cs typeface="+mj-lt"/>
              </a:rPr>
              <a:t>Estructuración de la emisión</a:t>
            </a:r>
            <a:endParaRPr lang="es-ES" sz="5100">
              <a:ea typeface="+mj-lt"/>
              <a:cs typeface="+mj-lt"/>
            </a:endParaRPr>
          </a:p>
        </p:txBody>
      </p:sp>
      <p:sp>
        <p:nvSpPr>
          <p:cNvPr id="3" name="Marcador de contenido 2">
            <a:extLst>
              <a:ext uri="{FF2B5EF4-FFF2-40B4-BE49-F238E27FC236}">
                <a16:creationId xmlns:a16="http://schemas.microsoft.com/office/drawing/2014/main" id="{6D8688B6-CE19-494F-B58B-76479A2E2AEC}"/>
              </a:ext>
            </a:extLst>
          </p:cNvPr>
          <p:cNvSpPr>
            <a:spLocks noGrp="1"/>
          </p:cNvSpPr>
          <p:nvPr>
            <p:ph idx="1"/>
          </p:nvPr>
        </p:nvSpPr>
        <p:spPr>
          <a:xfrm>
            <a:off x="5411911" y="1035050"/>
            <a:ext cx="6408738" cy="4787900"/>
          </a:xfrm>
        </p:spPr>
        <p:txBody>
          <a:bodyPr vert="horz" lIns="91440" tIns="45720" rIns="91440" bIns="45720" rtlCol="0" anchor="b">
            <a:normAutofit/>
          </a:bodyPr>
          <a:lstStyle/>
          <a:p>
            <a:pPr marL="0" indent="0" algn="just">
              <a:lnSpc>
                <a:spcPct val="115000"/>
              </a:lnSpc>
              <a:buNone/>
            </a:pPr>
            <a:r>
              <a:rPr lang="es-HN" sz="1500" dirty="0">
                <a:ea typeface="+mn-lt"/>
                <a:cs typeface="+mn-lt"/>
              </a:rPr>
              <a:t>Portador o registro: Los bonos se pueden emitir en una de dos formas: al portador o registrado. Los bonos se emitían tradicionalmente en forma de portador, pero ahora a menudo aparecen en forma registrada para satisfacer los requisitos legales en varias jurisdicciones, que requieren que los valores estén registrados. para obtener más información sobre los bonos al portador y registrados.</a:t>
            </a:r>
            <a:endParaRPr lang="es-ES" sz="1500" dirty="0">
              <a:ea typeface="+mn-lt"/>
              <a:cs typeface="+mn-lt"/>
            </a:endParaRPr>
          </a:p>
          <a:p>
            <a:pPr marL="0" indent="0" algn="just">
              <a:lnSpc>
                <a:spcPct val="115000"/>
              </a:lnSpc>
              <a:buNone/>
            </a:pPr>
            <a:r>
              <a:rPr lang="es-HN" sz="1500" dirty="0">
                <a:ea typeface="+mn-lt"/>
                <a:cs typeface="+mn-lt"/>
              </a:rPr>
              <a:t>•           Global o definitivo: Cuando se emiten bonos, el documento de bonos puede ser en forma global o definitiva.</a:t>
            </a:r>
            <a:endParaRPr lang="es-ES" sz="1500" dirty="0">
              <a:ea typeface="+mn-lt"/>
              <a:cs typeface="+mn-lt"/>
            </a:endParaRPr>
          </a:p>
          <a:p>
            <a:pPr marL="0" indent="0" algn="just">
              <a:lnSpc>
                <a:spcPct val="115000"/>
              </a:lnSpc>
              <a:buNone/>
            </a:pPr>
            <a:r>
              <a:rPr lang="es-HN" sz="1500" dirty="0">
                <a:ea typeface="+mn-lt"/>
                <a:cs typeface="+mn-lt"/>
              </a:rPr>
              <a:t>•           Cotiza en bolsa: Un emisor puede decidir listar y negociar los bonos en una bolsa de valores.</a:t>
            </a:r>
            <a:endParaRPr lang="es-ES" sz="1500" dirty="0">
              <a:ea typeface="+mn-lt"/>
              <a:cs typeface="+mn-lt"/>
            </a:endParaRPr>
          </a:p>
          <a:p>
            <a:pPr marL="0" indent="0" algn="just">
              <a:lnSpc>
                <a:spcPct val="115000"/>
              </a:lnSpc>
              <a:buNone/>
            </a:pPr>
            <a:r>
              <a:rPr lang="es-HN" sz="1500" dirty="0">
                <a:ea typeface="+mn-lt"/>
                <a:cs typeface="+mn-lt"/>
              </a:rPr>
              <a:t>•           Calificado por una agencia de calificación crediticia: El emisor puede decidir buscar una calificación para sus bonos, que indique las opiniones de la agencia pertinente sobre la probabilidad de que el emisor incumpla el reembolso y, por lo tanto, sea un indicador del riesgo de invertir en sus bonos.</a:t>
            </a:r>
            <a:endParaRPr lang="es-ES" sz="1500" dirty="0">
              <a:ea typeface="+mn-lt"/>
              <a:cs typeface="+mn-lt"/>
            </a:endParaRPr>
          </a:p>
        </p:txBody>
      </p:sp>
    </p:spTree>
    <p:extLst>
      <p:ext uri="{BB962C8B-B14F-4D97-AF65-F5344CB8AC3E}">
        <p14:creationId xmlns:p14="http://schemas.microsoft.com/office/powerpoint/2010/main" val="315192306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2E42226-75BE-4BE4-A4FD-5C3EF0AEFB9A}"/>
              </a:ext>
            </a:extLst>
          </p:cNvPr>
          <p:cNvSpPr>
            <a:spLocks noGrp="1"/>
          </p:cNvSpPr>
          <p:nvPr>
            <p:ph type="title"/>
          </p:nvPr>
        </p:nvSpPr>
        <p:spPr>
          <a:xfrm>
            <a:off x="540000" y="1674000"/>
            <a:ext cx="4500561" cy="4788000"/>
          </a:xfrm>
        </p:spPr>
        <p:txBody>
          <a:bodyPr anchor="b">
            <a:normAutofit/>
          </a:bodyPr>
          <a:lstStyle/>
          <a:p>
            <a:r>
              <a:rPr lang="es-HN" sz="5100" b="1">
                <a:ea typeface="+mj-lt"/>
                <a:cs typeface="+mj-lt"/>
              </a:rPr>
              <a:t>Nombramiento de las partes</a:t>
            </a:r>
            <a:endParaRPr lang="es-ES" sz="5100">
              <a:ea typeface="+mj-lt"/>
              <a:cs typeface="+mj-lt"/>
            </a:endParaRPr>
          </a:p>
        </p:txBody>
      </p:sp>
      <p:sp>
        <p:nvSpPr>
          <p:cNvPr id="3" name="Marcador de contenido 2">
            <a:extLst>
              <a:ext uri="{FF2B5EF4-FFF2-40B4-BE49-F238E27FC236}">
                <a16:creationId xmlns:a16="http://schemas.microsoft.com/office/drawing/2014/main" id="{AA37746C-5F99-4B9B-B957-F37BD9AC9266}"/>
              </a:ext>
            </a:extLst>
          </p:cNvPr>
          <p:cNvSpPr>
            <a:spLocks noGrp="1"/>
          </p:cNvSpPr>
          <p:nvPr>
            <p:ph idx="1"/>
          </p:nvPr>
        </p:nvSpPr>
        <p:spPr>
          <a:xfrm>
            <a:off x="5107673" y="864065"/>
            <a:ext cx="6829861" cy="5304319"/>
          </a:xfrm>
        </p:spPr>
        <p:txBody>
          <a:bodyPr vert="horz" lIns="91440" tIns="45720" rIns="91440" bIns="45720" rtlCol="0" anchor="b">
            <a:noAutofit/>
          </a:bodyPr>
          <a:lstStyle/>
          <a:p>
            <a:pPr marL="0" indent="0" algn="just">
              <a:lnSpc>
                <a:spcPct val="115000"/>
              </a:lnSpc>
              <a:buNone/>
            </a:pPr>
            <a:r>
              <a:rPr lang="es-HN" sz="1200" dirty="0">
                <a:ea typeface="+mn-lt"/>
                <a:cs typeface="+mn-lt"/>
              </a:rPr>
              <a:t>·      Gerente y gerentes principales. Una institución financiera generalmente organiza toda la transacción, incluida la venta de los bonos, la documentación legal y los procedimientos de liquidación. Este es el gerente principal. Luego se pone en contacto con otras instituciones financieras para formar un sindicato que acepte comprar los bonos.</a:t>
            </a:r>
            <a:endParaRPr lang="es-ES" sz="1200" dirty="0">
              <a:ea typeface="+mn-lt"/>
              <a:cs typeface="+mn-lt"/>
            </a:endParaRPr>
          </a:p>
          <a:p>
            <a:pPr marL="0" indent="0" algn="just">
              <a:lnSpc>
                <a:spcPct val="115000"/>
              </a:lnSpc>
              <a:buNone/>
            </a:pPr>
            <a:r>
              <a:rPr lang="es-HN" sz="1200" dirty="0">
                <a:ea typeface="+mn-lt"/>
                <a:cs typeface="+mn-lt"/>
              </a:rPr>
              <a:t>·      Agentes pagadores: Los agentes pagadores son instituciones financieras que actúan como agentes del emisor en el pago de intereses y capital a los tenedores de bonos a lo largo de la vida de los bonos.</a:t>
            </a:r>
            <a:endParaRPr lang="es-ES" sz="1200" dirty="0">
              <a:ea typeface="+mn-lt"/>
              <a:cs typeface="+mn-lt"/>
            </a:endParaRPr>
          </a:p>
          <a:p>
            <a:pPr marL="0" indent="0" algn="just">
              <a:lnSpc>
                <a:spcPct val="115000"/>
              </a:lnSpc>
              <a:buNone/>
            </a:pPr>
            <a:r>
              <a:rPr lang="es-HN" sz="1200" dirty="0">
                <a:ea typeface="+mn-lt"/>
                <a:cs typeface="+mn-lt"/>
              </a:rPr>
              <a:t>·      Fideicomisario (o agente fiscal):  Una emisión de bonos generalmente tiene un fideicomisario o un agente fiscal. Nunca hay un fideicomisario y un agente fiscal. Un agente fiscal actúa para el emisor como agente pagador principal, mientras que un fideicomisario actúa en nombre de los tenedores de bonos como intermediario entre ellos y el emisor.</a:t>
            </a:r>
            <a:endParaRPr lang="es-ES" sz="1200" dirty="0">
              <a:ea typeface="+mn-lt"/>
              <a:cs typeface="+mn-lt"/>
            </a:endParaRPr>
          </a:p>
          <a:p>
            <a:pPr marL="0" indent="0" algn="just">
              <a:lnSpc>
                <a:spcPct val="115000"/>
              </a:lnSpc>
              <a:buNone/>
            </a:pPr>
            <a:r>
              <a:rPr lang="es-HN" sz="1200" dirty="0">
                <a:ea typeface="+mn-lt"/>
                <a:cs typeface="+mn-lt"/>
              </a:rPr>
              <a:t>·      Impresoras: Es posible que sea necesario instruir a los impresores financieros especializados para que impriman el folleto y, si corresponde, los bonos definitivos.</a:t>
            </a:r>
            <a:endParaRPr lang="es-ES" sz="1200" dirty="0">
              <a:ea typeface="+mn-lt"/>
              <a:cs typeface="+mn-lt"/>
            </a:endParaRPr>
          </a:p>
          <a:p>
            <a:pPr marL="0" indent="0" algn="just">
              <a:lnSpc>
                <a:spcPct val="115000"/>
              </a:lnSpc>
              <a:buNone/>
            </a:pPr>
            <a:r>
              <a:rPr lang="es-HN" sz="1200" dirty="0">
                <a:ea typeface="+mn-lt"/>
                <a:cs typeface="+mn-lt"/>
              </a:rPr>
              <a:t>·      Auditores: Los auditores del emisor deben ser informados de la emisión de bonos y proporcionar cartas de consuelo a los gerentes al momento de la firma y el cierre.</a:t>
            </a:r>
            <a:endParaRPr lang="es-ES" sz="1200" dirty="0">
              <a:ea typeface="+mn-lt"/>
              <a:cs typeface="+mn-lt"/>
            </a:endParaRPr>
          </a:p>
          <a:p>
            <a:pPr marL="0" indent="0" algn="just">
              <a:lnSpc>
                <a:spcPct val="115000"/>
              </a:lnSpc>
              <a:buNone/>
            </a:pPr>
            <a:r>
              <a:rPr lang="es-HN" sz="1200" dirty="0">
                <a:ea typeface="+mn-lt"/>
                <a:cs typeface="+mn-lt"/>
              </a:rPr>
              <a:t>·      Abogados: El emisor y el gerente principal instruyen a los abogados para que redacten los documentos, comenten los borradores y preparen las opiniones legales.</a:t>
            </a:r>
            <a:endParaRPr lang="es-ES" sz="1200" dirty="0">
              <a:ea typeface="+mn-lt"/>
              <a:cs typeface="+mn-lt"/>
            </a:endParaRPr>
          </a:p>
        </p:txBody>
      </p:sp>
    </p:spTree>
    <p:extLst>
      <p:ext uri="{BB962C8B-B14F-4D97-AF65-F5344CB8AC3E}">
        <p14:creationId xmlns:p14="http://schemas.microsoft.com/office/powerpoint/2010/main" val="40155569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4BD07538-3B90-469C-8E9D-68D55B31FE76}"/>
              </a:ext>
            </a:extLst>
          </p:cNvPr>
          <p:cNvSpPr>
            <a:spLocks noGrp="1"/>
          </p:cNvSpPr>
          <p:nvPr>
            <p:ph type="title"/>
          </p:nvPr>
        </p:nvSpPr>
        <p:spPr>
          <a:xfrm>
            <a:off x="632927" y="2496405"/>
            <a:ext cx="5223879" cy="1048197"/>
          </a:xfrm>
        </p:spPr>
        <p:txBody>
          <a:bodyPr anchor="ctr">
            <a:normAutofit/>
          </a:bodyPr>
          <a:lstStyle/>
          <a:p>
            <a:r>
              <a:rPr lang="es-HN"/>
              <a:t>Introducción</a:t>
            </a:r>
            <a:endParaRPr lang="es-ES"/>
          </a:p>
        </p:txBody>
      </p:sp>
      <p:sp>
        <p:nvSpPr>
          <p:cNvPr id="3" name="Marcador de contenido 2">
            <a:extLst>
              <a:ext uri="{FF2B5EF4-FFF2-40B4-BE49-F238E27FC236}">
                <a16:creationId xmlns:a16="http://schemas.microsoft.com/office/drawing/2014/main" id="{DF798DE7-0663-419C-8C1E-E1C48DF65625}"/>
              </a:ext>
            </a:extLst>
          </p:cNvPr>
          <p:cNvSpPr>
            <a:spLocks noGrp="1"/>
          </p:cNvSpPr>
          <p:nvPr>
            <p:ph idx="1"/>
          </p:nvPr>
        </p:nvSpPr>
        <p:spPr>
          <a:xfrm>
            <a:off x="5209988" y="389224"/>
            <a:ext cx="6711561" cy="6075951"/>
          </a:xfrm>
        </p:spPr>
        <p:txBody>
          <a:bodyPr vert="horz" lIns="91440" tIns="45720" rIns="91440" bIns="45720" rtlCol="0" anchor="ctr">
            <a:noAutofit/>
          </a:bodyPr>
          <a:lstStyle/>
          <a:p>
            <a:pPr marL="269875" indent="0" algn="just">
              <a:buNone/>
            </a:pPr>
            <a:r>
              <a:rPr lang="es-HN" sz="1200" dirty="0">
                <a:ea typeface="+mn-lt"/>
                <a:cs typeface="+mn-lt"/>
              </a:rPr>
              <a:t>Las empresas tienen necesidades de financiamiento y muchas veces optan por que sea de fuentes externas. Inicialmente comienzan los financiamientos por deuda a través de préstamos bancarios lo cual ha sido históricamente más popular que otras alternativas, más adelante, de acuerdo con el crecimiento, rentabilidad sostenida y otros factores determinantes, las empresas pueden ser aptas para realizar una oferta pública de bonos corporativos. Hay diversos motivos para que las empresas consideren el financiamiento a través de la emisión de bonos, tanto como un menor costo de financiamiento, mayores plazos de repago, y mejora en la liquidez, etc. Emitir bonos puede tener beneficios adicionales; se diversifican las fuentes de financiamiento, se expande el portafolio de acreedores de forma internacional, se liberan las líneas crediticias de las entidades bancarias, entre otros.</a:t>
            </a:r>
            <a:endParaRPr lang="es-ES" sz="1200" dirty="0">
              <a:ea typeface="+mn-lt"/>
              <a:cs typeface="+mn-lt"/>
            </a:endParaRPr>
          </a:p>
          <a:p>
            <a:pPr marL="269875" indent="0" algn="just">
              <a:buNone/>
            </a:pPr>
            <a:r>
              <a:rPr lang="es-HN" sz="1200" dirty="0">
                <a:ea typeface="+mn-lt"/>
                <a:cs typeface="+mn-lt"/>
              </a:rPr>
              <a:t>Como fuente de financiación relevante existe la necesidad de conocer y detallar los pasos a seguir en una emisión de bonos corporativos. Es por ello, que en el presente informe se presenta el procedimiento general para la emisión de bonos en empresas privadas en Honduras frente a otros países como ser Chile y Reino Unido.</a:t>
            </a:r>
            <a:endParaRPr lang="es-ES" sz="1200" dirty="0">
              <a:ea typeface="+mn-lt"/>
              <a:cs typeface="+mn-lt"/>
            </a:endParaRPr>
          </a:p>
        </p:txBody>
      </p:sp>
    </p:spTree>
    <p:extLst>
      <p:ext uri="{BB962C8B-B14F-4D97-AF65-F5344CB8AC3E}">
        <p14:creationId xmlns:p14="http://schemas.microsoft.com/office/powerpoint/2010/main" val="150920140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1EE21F-532C-4E3F-9D95-321C2EB60D8C}"/>
              </a:ext>
            </a:extLst>
          </p:cNvPr>
          <p:cNvSpPr>
            <a:spLocks noGrp="1"/>
          </p:cNvSpPr>
          <p:nvPr>
            <p:ph type="title"/>
          </p:nvPr>
        </p:nvSpPr>
        <p:spPr>
          <a:xfrm>
            <a:off x="540000" y="540000"/>
            <a:ext cx="4500561" cy="2181946"/>
          </a:xfrm>
        </p:spPr>
        <p:txBody>
          <a:bodyPr anchor="t">
            <a:normAutofit/>
          </a:bodyPr>
          <a:lstStyle/>
          <a:p>
            <a:r>
              <a:rPr lang="es-HN" b="1">
                <a:ea typeface="+mj-lt"/>
                <a:cs typeface="+mj-lt"/>
              </a:rPr>
              <a:t>Rol de los abogados</a:t>
            </a:r>
            <a:endParaRPr lang="es-ES"/>
          </a:p>
        </p:txBody>
      </p:sp>
      <p:sp>
        <p:nvSpPr>
          <p:cNvPr id="3" name="Marcador de contenido 2">
            <a:extLst>
              <a:ext uri="{FF2B5EF4-FFF2-40B4-BE49-F238E27FC236}">
                <a16:creationId xmlns:a16="http://schemas.microsoft.com/office/drawing/2014/main" id="{E37877D5-43C4-4E75-8709-A3C6F2EFA011}"/>
              </a:ext>
            </a:extLst>
          </p:cNvPr>
          <p:cNvSpPr>
            <a:spLocks noGrp="1"/>
          </p:cNvSpPr>
          <p:nvPr>
            <p:ph idx="1"/>
          </p:nvPr>
        </p:nvSpPr>
        <p:spPr>
          <a:xfrm>
            <a:off x="550862" y="2721946"/>
            <a:ext cx="5545138" cy="3586779"/>
          </a:xfrm>
        </p:spPr>
        <p:txBody>
          <a:bodyPr vert="horz" lIns="91440" tIns="45720" rIns="91440" bIns="45720" rtlCol="0" anchor="t">
            <a:normAutofit/>
          </a:bodyPr>
          <a:lstStyle/>
          <a:p>
            <a:pPr marL="0" indent="0">
              <a:lnSpc>
                <a:spcPct val="115000"/>
              </a:lnSpc>
              <a:buNone/>
            </a:pPr>
            <a:r>
              <a:rPr lang="es-HN" sz="1700" dirty="0">
                <a:ea typeface="+mn-lt"/>
                <a:cs typeface="+mn-lt"/>
              </a:rPr>
              <a:t>Durante el período previo al lanzamiento, el emisor y el gerente principal se ponen en contacto con sus respectivos abogados sobre el problema propuesto. Si el emisor no está domiciliado en el Reino Unido, o si algún aspecto de la emisión o cualquiera de los documentos de la transacción se rigen de manera distinta a la ley inglesa, también se deben nombrar abogados en las jurisdicciones pertinentes.</a:t>
            </a:r>
            <a:endParaRPr lang="es-ES" sz="1700" dirty="0">
              <a:ea typeface="+mn-lt"/>
              <a:cs typeface="+mn-lt"/>
            </a:endParaRPr>
          </a:p>
        </p:txBody>
      </p:sp>
      <p:grpSp>
        <p:nvGrpSpPr>
          <p:cNvPr id="10" name="Group 9">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1" name="Oval 10">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2979591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648F97A0-F4C1-4C79-B602-617DFB6C4559}"/>
              </a:ext>
            </a:extLst>
          </p:cNvPr>
          <p:cNvSpPr>
            <a:spLocks noGrp="1"/>
          </p:cNvSpPr>
          <p:nvPr>
            <p:ph type="title"/>
          </p:nvPr>
        </p:nvSpPr>
        <p:spPr>
          <a:xfrm>
            <a:off x="922020" y="833015"/>
            <a:ext cx="5193960" cy="5202026"/>
          </a:xfrm>
        </p:spPr>
        <p:txBody>
          <a:bodyPr anchor="ctr">
            <a:normAutofit/>
          </a:bodyPr>
          <a:lstStyle/>
          <a:p>
            <a:pPr algn="ctr"/>
            <a:r>
              <a:rPr lang="es-HN" b="1">
                <a:ea typeface="+mj-lt"/>
                <a:cs typeface="+mj-lt"/>
              </a:rPr>
              <a:t>Documentos solicitados</a:t>
            </a:r>
            <a:endParaRPr lang="es-ES"/>
          </a:p>
        </p:txBody>
      </p:sp>
      <p:sp>
        <p:nvSpPr>
          <p:cNvPr id="3" name="Marcador de contenido 2">
            <a:extLst>
              <a:ext uri="{FF2B5EF4-FFF2-40B4-BE49-F238E27FC236}">
                <a16:creationId xmlns:a16="http://schemas.microsoft.com/office/drawing/2014/main" id="{7F6419AA-E0D7-4324-8A55-10BFACE77FEE}"/>
              </a:ext>
            </a:extLst>
          </p:cNvPr>
          <p:cNvSpPr>
            <a:spLocks noGrp="1"/>
          </p:cNvSpPr>
          <p:nvPr>
            <p:ph idx="1"/>
          </p:nvPr>
        </p:nvSpPr>
        <p:spPr>
          <a:xfrm>
            <a:off x="7176546" y="448439"/>
            <a:ext cx="4829276" cy="5961121"/>
          </a:xfrm>
        </p:spPr>
        <p:txBody>
          <a:bodyPr vert="horz" lIns="91440" tIns="45720" rIns="91440" bIns="45720" rtlCol="0" anchor="ctr">
            <a:normAutofit/>
          </a:bodyPr>
          <a:lstStyle/>
          <a:p>
            <a:pPr marL="0" indent="0">
              <a:lnSpc>
                <a:spcPct val="115000"/>
              </a:lnSpc>
              <a:buNone/>
            </a:pPr>
            <a:r>
              <a:rPr lang="es-HN" sz="1400" dirty="0">
                <a:ea typeface="+mn-lt"/>
                <a:cs typeface="+mn-lt"/>
              </a:rPr>
              <a:t>Los abogados del gerente principal a menudo son instruidos por el gerente principal enviándoles un borrador de la invitación para que se revise antes de enviarlo a los gerentes. Alternativamente, se puede pedir a los abogados del gerente principal que redacten el télex de invitación, si el emisor es un emisor por primera vez o si hay términos inusuales que deben incluirse.</a:t>
            </a:r>
            <a:endParaRPr lang="es-ES" sz="1400" dirty="0"/>
          </a:p>
          <a:p>
            <a:pPr marL="0" indent="0">
              <a:lnSpc>
                <a:spcPct val="115000"/>
              </a:lnSpc>
              <a:buNone/>
            </a:pPr>
            <a:r>
              <a:rPr lang="es-HN" sz="1400" dirty="0">
                <a:ea typeface="+mn-lt"/>
                <a:cs typeface="+mn-lt"/>
              </a:rPr>
              <a:t>Los abogados del gerente principal normalmente preparan los principales documentos legales para el problema. Los abogados comienzan a preparar los documentos tan pronto como se les notifica el problema propuesto, sobre la base de la información en el télex de invitación. Luego distribuyen los primeros borradores al emisor y a los abogados de otras partes para que formulen comentarios. Los términos de la emisión se negocian durante las siguientes semanas y se producen nuevos borradores hasta que se hayan acordado todos los documentos, que deben ser antes de la firma. </a:t>
            </a:r>
            <a:endParaRPr lang="es-ES" sz="1400" dirty="0"/>
          </a:p>
        </p:txBody>
      </p:sp>
    </p:spTree>
    <p:extLst>
      <p:ext uri="{BB962C8B-B14F-4D97-AF65-F5344CB8AC3E}">
        <p14:creationId xmlns:p14="http://schemas.microsoft.com/office/powerpoint/2010/main" val="29235902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Marcador de contenido 2">
            <a:extLst>
              <a:ext uri="{FF2B5EF4-FFF2-40B4-BE49-F238E27FC236}">
                <a16:creationId xmlns:a16="http://schemas.microsoft.com/office/drawing/2014/main" id="{7CD63FFB-A514-BE65-A7B5-42286C871C05}"/>
              </a:ext>
            </a:extLst>
          </p:cNvPr>
          <p:cNvGraphicFramePr>
            <a:graphicFrameLocks noGrp="1"/>
          </p:cNvGraphicFramePr>
          <p:nvPr>
            <p:ph idx="1"/>
            <p:extLst>
              <p:ext uri="{D42A27DB-BD31-4B8C-83A1-F6EECF244321}">
                <p14:modId xmlns:p14="http://schemas.microsoft.com/office/powerpoint/2010/main" val="2028541075"/>
              </p:ext>
            </p:extLst>
          </p:nvPr>
        </p:nvGraphicFramePr>
        <p:xfrm>
          <a:off x="965200" y="549275"/>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13717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137C1B8A-DFC1-43AA-B157-C47661C7D220}"/>
              </a:ext>
            </a:extLst>
          </p:cNvPr>
          <p:cNvSpPr>
            <a:spLocks noGrp="1"/>
          </p:cNvSpPr>
          <p:nvPr>
            <p:ph type="title"/>
          </p:nvPr>
        </p:nvSpPr>
        <p:spPr>
          <a:xfrm>
            <a:off x="540000" y="833015"/>
            <a:ext cx="5958000" cy="5202026"/>
          </a:xfrm>
        </p:spPr>
        <p:txBody>
          <a:bodyPr anchor="ctr">
            <a:normAutofit/>
          </a:bodyPr>
          <a:lstStyle/>
          <a:p>
            <a:pPr algn="ctr"/>
            <a:r>
              <a:rPr lang="es-HN" sz="8800" b="1">
                <a:ea typeface="+mj-lt"/>
                <a:cs typeface="+mj-lt"/>
              </a:rPr>
              <a:t>Debida Diligencia</a:t>
            </a:r>
            <a:endParaRPr lang="es-ES" sz="8800"/>
          </a:p>
        </p:txBody>
      </p:sp>
      <p:sp>
        <p:nvSpPr>
          <p:cNvPr id="3" name="Marcador de contenido 2">
            <a:extLst>
              <a:ext uri="{FF2B5EF4-FFF2-40B4-BE49-F238E27FC236}">
                <a16:creationId xmlns:a16="http://schemas.microsoft.com/office/drawing/2014/main" id="{D57FCE4B-1474-4361-9171-C80815674AA5}"/>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buNone/>
            </a:pPr>
            <a:r>
              <a:rPr lang="es-HN">
                <a:ea typeface="+mn-lt"/>
                <a:cs typeface="+mn-lt"/>
              </a:rPr>
              <a:t>Los abogados tanto del emisor como del gestor principal llevan a cabo un ejercicio de debida diligencia sobre el emisor.</a:t>
            </a:r>
            <a:endParaRPr lang="es-ES"/>
          </a:p>
          <a:p>
            <a:pPr marL="0" indent="0">
              <a:buNone/>
            </a:pPr>
            <a:r>
              <a:rPr lang="es-HN">
                <a:ea typeface="+mn-lt"/>
                <a:cs typeface="+mn-lt"/>
              </a:rPr>
              <a:t>Los abogados del emisor deben hacer esto, ya que dan una opinión legal sobre la capacidad del emisor para emitir los bonos.</a:t>
            </a:r>
            <a:endParaRPr lang="es-ES"/>
          </a:p>
          <a:p>
            <a:pPr marL="0" indent="0">
              <a:buNone/>
            </a:pPr>
            <a:r>
              <a:rPr lang="es-HN">
                <a:ea typeface="+mn-lt"/>
                <a:cs typeface="+mn-lt"/>
              </a:rPr>
              <a:t>Los abogados del gerente principal deben hacer la debida diligencia, ya que el gerente principal venderá los bonos y querrá saber si el emisor es solvente y cualquier otro riesgo asociado con el emisor.</a:t>
            </a:r>
            <a:endParaRPr lang="es-ES"/>
          </a:p>
        </p:txBody>
      </p:sp>
    </p:spTree>
    <p:extLst>
      <p:ext uri="{BB962C8B-B14F-4D97-AF65-F5344CB8AC3E}">
        <p14:creationId xmlns:p14="http://schemas.microsoft.com/office/powerpoint/2010/main" val="16758334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163C93-D691-4393-8F6D-26864FDBEF76}"/>
              </a:ext>
            </a:extLst>
          </p:cNvPr>
          <p:cNvSpPr>
            <a:spLocks noGrp="1"/>
          </p:cNvSpPr>
          <p:nvPr>
            <p:ph type="title"/>
          </p:nvPr>
        </p:nvSpPr>
        <p:spPr>
          <a:xfrm>
            <a:off x="540000" y="540000"/>
            <a:ext cx="4500561" cy="2181946"/>
          </a:xfrm>
        </p:spPr>
        <p:txBody>
          <a:bodyPr anchor="t">
            <a:normAutofit/>
          </a:bodyPr>
          <a:lstStyle/>
          <a:p>
            <a:r>
              <a:rPr lang="es-HN"/>
              <a:t>Etapa 2: lanzamiento</a:t>
            </a:r>
            <a:endParaRPr lang="es-ES"/>
          </a:p>
        </p:txBody>
      </p:sp>
      <p:sp>
        <p:nvSpPr>
          <p:cNvPr id="3" name="Marcador de contenido 2">
            <a:extLst>
              <a:ext uri="{FF2B5EF4-FFF2-40B4-BE49-F238E27FC236}">
                <a16:creationId xmlns:a16="http://schemas.microsoft.com/office/drawing/2014/main" id="{6992F15B-060F-4F81-94B9-21A466DF5903}"/>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lnSpc>
                <a:spcPct val="115000"/>
              </a:lnSpc>
              <a:buNone/>
            </a:pPr>
            <a:r>
              <a:rPr lang="es-HN" sz="1500">
                <a:ea typeface="+mn-lt"/>
                <a:cs typeface="+mn-lt"/>
              </a:rPr>
              <a:t>En esta etapa de la emisión de bonos implica que el emisor anuncie su intención de emitir sus bonos. A menos que el emisor tenga la intención de vender los bonos a un inversor específico, tendrá que encontrar inversores para comprar los bonos cuando se emitan. Esta es una etapa clave para los abogados de las partes porque es cuando se envían borradores de los documentos a las partes, se negocian los términos y condiciones y se producen documentos revisados.</a:t>
            </a:r>
            <a:endParaRPr lang="es-ES" sz="1500"/>
          </a:p>
        </p:txBody>
      </p:sp>
      <p:grpSp>
        <p:nvGrpSpPr>
          <p:cNvPr id="11" name="Group 10">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12" name="Oval 11">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Gráfico">
            <a:extLst>
              <a:ext uri="{FF2B5EF4-FFF2-40B4-BE49-F238E27FC236}">
                <a16:creationId xmlns:a16="http://schemas.microsoft.com/office/drawing/2014/main" id="{D172B738-30BB-6986-516F-84978C24A0FC}"/>
              </a:ext>
            </a:extLst>
          </p:cNvPr>
          <p:cNvPicPr>
            <a:picLocks noChangeAspect="1"/>
          </p:cNvPicPr>
          <p:nvPr/>
        </p:nvPicPr>
        <p:blipFill rotWithShape="1">
          <a:blip r:embed="rId2"/>
          <a:srcRect l="13117" r="24383"/>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2754629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4874C9-4966-46A2-9104-09C6CF4F5855}"/>
              </a:ext>
            </a:extLst>
          </p:cNvPr>
          <p:cNvSpPr>
            <a:spLocks noGrp="1"/>
          </p:cNvSpPr>
          <p:nvPr>
            <p:ph type="title"/>
          </p:nvPr>
        </p:nvSpPr>
        <p:spPr>
          <a:xfrm>
            <a:off x="540000" y="1674000"/>
            <a:ext cx="4500561" cy="4788000"/>
          </a:xfrm>
        </p:spPr>
        <p:txBody>
          <a:bodyPr anchor="b">
            <a:normAutofit/>
          </a:bodyPr>
          <a:lstStyle/>
          <a:p>
            <a:r>
              <a:rPr lang="es-HN" b="1">
                <a:ea typeface="+mj-lt"/>
                <a:cs typeface="+mj-lt"/>
              </a:rPr>
              <a:t>Fecha de lanzamiento</a:t>
            </a:r>
            <a:endParaRPr lang="es-ES"/>
          </a:p>
        </p:txBody>
      </p:sp>
      <p:sp>
        <p:nvSpPr>
          <p:cNvPr id="3" name="Marcador de contenido 2">
            <a:extLst>
              <a:ext uri="{FF2B5EF4-FFF2-40B4-BE49-F238E27FC236}">
                <a16:creationId xmlns:a16="http://schemas.microsoft.com/office/drawing/2014/main" id="{772C2AE0-B7E3-4E1D-BA70-CB373B18CAF5}"/>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lgn="just">
              <a:buNone/>
            </a:pPr>
            <a:r>
              <a:rPr lang="es-HN" dirty="0">
                <a:ea typeface="+mn-lt"/>
                <a:cs typeface="+mn-lt"/>
              </a:rPr>
              <a:t>El día del lanzamiento es el día en que el gerente principal anuncia públicamente el problema, que luego aparece en las páginas de la pantalla electrónica que se utilizan para negociar valores en los mercados de capitales.</a:t>
            </a:r>
            <a:endParaRPr lang="es-ES" dirty="0"/>
          </a:p>
        </p:txBody>
      </p:sp>
    </p:spTree>
    <p:extLst>
      <p:ext uri="{BB962C8B-B14F-4D97-AF65-F5344CB8AC3E}">
        <p14:creationId xmlns:p14="http://schemas.microsoft.com/office/powerpoint/2010/main" val="205989279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0FB8CF9F-E80D-4F52-BC6C-55FB6703010F}"/>
              </a:ext>
            </a:extLst>
          </p:cNvPr>
          <p:cNvSpPr>
            <a:spLocks noGrp="1"/>
          </p:cNvSpPr>
          <p:nvPr>
            <p:ph type="title"/>
          </p:nvPr>
        </p:nvSpPr>
        <p:spPr>
          <a:xfrm>
            <a:off x="540000" y="833015"/>
            <a:ext cx="5958000" cy="5202026"/>
          </a:xfrm>
        </p:spPr>
        <p:txBody>
          <a:bodyPr anchor="ctr">
            <a:normAutofit/>
          </a:bodyPr>
          <a:lstStyle/>
          <a:p>
            <a:pPr algn="ctr"/>
            <a:r>
              <a:rPr lang="es-HN" sz="8800" b="1">
                <a:ea typeface="+mj-lt"/>
                <a:cs typeface="+mj-lt"/>
              </a:rPr>
              <a:t>Etapa 3: Emisión - Firma y Cierre</a:t>
            </a:r>
            <a:endParaRPr lang="es-ES" sz="8800" b="1">
              <a:ea typeface="+mj-lt"/>
              <a:cs typeface="+mj-lt"/>
            </a:endParaRPr>
          </a:p>
        </p:txBody>
      </p:sp>
      <p:sp>
        <p:nvSpPr>
          <p:cNvPr id="3" name="Marcador de contenido 2">
            <a:extLst>
              <a:ext uri="{FF2B5EF4-FFF2-40B4-BE49-F238E27FC236}">
                <a16:creationId xmlns:a16="http://schemas.microsoft.com/office/drawing/2014/main" id="{0D88532B-2285-42BB-BB12-91746EB65CE6}"/>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lnSpc>
                <a:spcPct val="115000"/>
              </a:lnSpc>
              <a:buNone/>
            </a:pPr>
            <a:r>
              <a:rPr lang="es-HN" dirty="0">
                <a:ea typeface="+mn-lt"/>
                <a:cs typeface="+mn-lt"/>
              </a:rPr>
              <a:t>La emisión de los bonos suele ser entre una y tres semanas después del lanzamiento. En el momento de la emisión, los documentos legales son firmados por las partes relevantes, el emisor entrega los bonos a los tenedores de bonos y los tenedores de bonos pagan al emisor. Esta etapa se divide en:</a:t>
            </a:r>
            <a:endParaRPr lang="es-ES" dirty="0"/>
          </a:p>
          <a:p>
            <a:pPr marL="0" indent="0" algn="just">
              <a:lnSpc>
                <a:spcPct val="115000"/>
              </a:lnSpc>
              <a:buNone/>
            </a:pPr>
            <a:r>
              <a:rPr lang="es-HN" b="1" dirty="0">
                <a:ea typeface="+mn-lt"/>
                <a:cs typeface="+mn-lt"/>
              </a:rPr>
              <a:t>Firma:</a:t>
            </a:r>
            <a:r>
              <a:rPr lang="es-HN" dirty="0">
                <a:ea typeface="+mn-lt"/>
                <a:cs typeface="+mn-lt"/>
              </a:rPr>
              <a:t> El acuerdo de suscripción se firma y el folleto es aprobado por la autoridad de cotización.</a:t>
            </a:r>
            <a:endParaRPr lang="es-ES" dirty="0"/>
          </a:p>
          <a:p>
            <a:pPr marL="0" indent="0" algn="just">
              <a:lnSpc>
                <a:spcPct val="115000"/>
              </a:lnSpc>
              <a:buNone/>
            </a:pPr>
            <a:r>
              <a:rPr lang="es-HN" b="1" dirty="0">
                <a:ea typeface="+mn-lt"/>
                <a:cs typeface="+mn-lt"/>
              </a:rPr>
              <a:t>Cierre:</a:t>
            </a:r>
            <a:r>
              <a:rPr lang="es-HN" dirty="0">
                <a:ea typeface="+mn-lt"/>
                <a:cs typeface="+mn-lt"/>
              </a:rPr>
              <a:t> Se firman otros documentos, se firman los bonos y se entregan a los tenedores de bonos y el pago se transfiere al emisor.</a:t>
            </a:r>
            <a:endParaRPr lang="es-ES" dirty="0"/>
          </a:p>
        </p:txBody>
      </p:sp>
    </p:spTree>
    <p:extLst>
      <p:ext uri="{BB962C8B-B14F-4D97-AF65-F5344CB8AC3E}">
        <p14:creationId xmlns:p14="http://schemas.microsoft.com/office/powerpoint/2010/main" val="11956230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4D281F20-FA72-47B1-BAAB-76F96931C2CC}"/>
              </a:ext>
            </a:extLst>
          </p:cNvPr>
          <p:cNvSpPr>
            <a:spLocks noGrp="1"/>
          </p:cNvSpPr>
          <p:nvPr>
            <p:ph type="title"/>
          </p:nvPr>
        </p:nvSpPr>
        <p:spPr>
          <a:xfrm>
            <a:off x="540000" y="833015"/>
            <a:ext cx="5958000" cy="5202026"/>
          </a:xfrm>
        </p:spPr>
        <p:txBody>
          <a:bodyPr anchor="ctr">
            <a:normAutofit/>
          </a:bodyPr>
          <a:lstStyle/>
          <a:p>
            <a:pPr algn="ctr"/>
            <a:r>
              <a:rPr lang="es-HN" sz="8800" b="1">
                <a:ea typeface="+mj-lt"/>
                <a:cs typeface="+mj-lt"/>
              </a:rPr>
              <a:t>Antes de firmar</a:t>
            </a:r>
            <a:endParaRPr lang="es-ES" sz="8800"/>
          </a:p>
        </p:txBody>
      </p:sp>
      <p:sp>
        <p:nvSpPr>
          <p:cNvPr id="3" name="Marcador de contenido 2">
            <a:extLst>
              <a:ext uri="{FF2B5EF4-FFF2-40B4-BE49-F238E27FC236}">
                <a16:creationId xmlns:a16="http://schemas.microsoft.com/office/drawing/2014/main" id="{30933C8D-D9EE-4AE5-9786-47ED8C810570}"/>
              </a:ext>
            </a:extLst>
          </p:cNvPr>
          <p:cNvSpPr>
            <a:spLocks noGrp="1"/>
          </p:cNvSpPr>
          <p:nvPr>
            <p:ph idx="1"/>
          </p:nvPr>
        </p:nvSpPr>
        <p:spPr>
          <a:xfrm>
            <a:off x="7114925" y="547200"/>
            <a:ext cx="4755497" cy="5760000"/>
          </a:xfrm>
        </p:spPr>
        <p:txBody>
          <a:bodyPr vert="horz" lIns="91440" tIns="45720" rIns="91440" bIns="45720" rtlCol="0" anchor="ctr">
            <a:noAutofit/>
          </a:bodyPr>
          <a:lstStyle/>
          <a:p>
            <a:pPr marL="0" indent="0" algn="just">
              <a:lnSpc>
                <a:spcPct val="115000"/>
              </a:lnSpc>
              <a:buNone/>
            </a:pPr>
            <a:r>
              <a:rPr lang="es-HN" sz="1200" dirty="0">
                <a:ea typeface="+mn-lt"/>
                <a:cs typeface="+mn-lt"/>
              </a:rPr>
              <a:t>Los siguientes pasos deben completarse antes de la reunión de firma:</a:t>
            </a:r>
            <a:endParaRPr lang="es-ES" sz="1200" dirty="0"/>
          </a:p>
          <a:p>
            <a:pPr marL="0" indent="0" algn="just">
              <a:lnSpc>
                <a:spcPct val="115000"/>
              </a:lnSpc>
              <a:buNone/>
            </a:pPr>
            <a:r>
              <a:rPr lang="es-HN" sz="1200" dirty="0">
                <a:ea typeface="+mn-lt"/>
                <a:cs typeface="+mn-lt"/>
              </a:rPr>
              <a:t>·      La firma y el memorando de cierre deben prepararse y distribuirse a todas las partes.</a:t>
            </a:r>
            <a:endParaRPr lang="es-ES" sz="1200" dirty="0"/>
          </a:p>
          <a:p>
            <a:pPr marL="0" indent="0" algn="just">
              <a:lnSpc>
                <a:spcPct val="115000"/>
              </a:lnSpc>
              <a:buNone/>
            </a:pPr>
            <a:r>
              <a:rPr lang="es-HN" sz="1200" dirty="0">
                <a:ea typeface="+mn-lt"/>
                <a:cs typeface="+mn-lt"/>
              </a:rPr>
              <a:t>·      El folleto debe estar en su forma final y haber sido aprobado por la Autoridad de Cotización del Reino Unido (UKLA por sus siglas en inglés) o la bolsa de valores pertinente.</a:t>
            </a:r>
            <a:endParaRPr lang="es-ES" sz="1200" dirty="0"/>
          </a:p>
          <a:p>
            <a:pPr marL="0" indent="0" algn="just">
              <a:lnSpc>
                <a:spcPct val="115000"/>
              </a:lnSpc>
              <a:buNone/>
            </a:pPr>
            <a:r>
              <a:rPr lang="es-HN" sz="1200" dirty="0">
                <a:ea typeface="+mn-lt"/>
                <a:cs typeface="+mn-lt"/>
              </a:rPr>
              <a:t>·      El acuerdo de suscripción debe estar finalizado y en una forma lista para ser firmada en la fecha de firma. Esto, y el acuerdo entre los gerentes son los únicos acuerdos firmados en la fecha de firma. Los otros documentos están fechados y firmados en la fecha de cierre.</a:t>
            </a:r>
            <a:endParaRPr lang="es-ES" sz="1200" dirty="0"/>
          </a:p>
          <a:p>
            <a:pPr marL="0" indent="0" algn="just">
              <a:lnSpc>
                <a:spcPct val="115000"/>
              </a:lnSpc>
              <a:buNone/>
            </a:pPr>
            <a:r>
              <a:rPr lang="es-HN" sz="1200" dirty="0">
                <a:ea typeface="+mn-lt"/>
                <a:cs typeface="+mn-lt"/>
              </a:rPr>
              <a:t>·      Las formas de las opiniones legales de los abogados pertinentes deben ser acordadas.</a:t>
            </a:r>
            <a:endParaRPr lang="es-ES" sz="1200" dirty="0"/>
          </a:p>
          <a:p>
            <a:pPr marL="0" indent="0" algn="just">
              <a:lnSpc>
                <a:spcPct val="115000"/>
              </a:lnSpc>
              <a:buNone/>
            </a:pPr>
            <a:r>
              <a:rPr lang="es-HN" sz="1200" dirty="0">
                <a:ea typeface="+mn-lt"/>
                <a:cs typeface="+mn-lt"/>
              </a:rPr>
              <a:t>·      Las actas de la junta del emisor deberían haberse preparado después de la reunión de la junta donde se aprobaron las resoluciones que autorizan la emisión.</a:t>
            </a:r>
            <a:endParaRPr lang="es-ES" sz="1200" dirty="0"/>
          </a:p>
          <a:p>
            <a:pPr marL="0" indent="0" algn="just">
              <a:lnSpc>
                <a:spcPct val="115000"/>
              </a:lnSpc>
              <a:buNone/>
            </a:pPr>
            <a:r>
              <a:rPr lang="es-HN" sz="1200" dirty="0">
                <a:ea typeface="+mn-lt"/>
                <a:cs typeface="+mn-lt"/>
              </a:rPr>
              <a:t>·      Cualquier poder notarial del emisor, gerente principal o gerentes (si no están firmando individualmente) debe estar preparado.</a:t>
            </a:r>
            <a:endParaRPr lang="es-ES" sz="1200" dirty="0"/>
          </a:p>
          <a:p>
            <a:pPr marL="0" indent="0" algn="just">
              <a:lnSpc>
                <a:spcPct val="115000"/>
              </a:lnSpc>
              <a:buNone/>
            </a:pPr>
            <a:r>
              <a:rPr lang="es-HN" sz="1200" dirty="0">
                <a:ea typeface="+mn-lt"/>
                <a:cs typeface="+mn-lt"/>
              </a:rPr>
              <a:t>·      Deberían haberse cumplido todos los requisitos de la bolsa de valores o de la autoridad de cotización pertinentes y debería haberse facilitado cualquier documento u otra información solicitada por ella.</a:t>
            </a:r>
            <a:endParaRPr lang="es-ES" sz="1200" dirty="0"/>
          </a:p>
        </p:txBody>
      </p:sp>
    </p:spTree>
    <p:extLst>
      <p:ext uri="{BB962C8B-B14F-4D97-AF65-F5344CB8AC3E}">
        <p14:creationId xmlns:p14="http://schemas.microsoft.com/office/powerpoint/2010/main" val="1481287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879898-B4E5-4514-8A43-7B72B9E9EA14}"/>
              </a:ext>
            </a:extLst>
          </p:cNvPr>
          <p:cNvSpPr>
            <a:spLocks noGrp="1"/>
          </p:cNvSpPr>
          <p:nvPr>
            <p:ph type="title"/>
          </p:nvPr>
        </p:nvSpPr>
        <p:spPr>
          <a:xfrm>
            <a:off x="540000" y="1674000"/>
            <a:ext cx="4500561" cy="4788000"/>
          </a:xfrm>
        </p:spPr>
        <p:txBody>
          <a:bodyPr anchor="b">
            <a:normAutofit/>
          </a:bodyPr>
          <a:lstStyle/>
          <a:p>
            <a:r>
              <a:rPr lang="es-HN" b="1">
                <a:ea typeface="+mj-lt"/>
                <a:cs typeface="+mj-lt"/>
              </a:rPr>
              <a:t>Firma</a:t>
            </a:r>
            <a:endParaRPr lang="es-ES"/>
          </a:p>
        </p:txBody>
      </p:sp>
      <p:sp>
        <p:nvSpPr>
          <p:cNvPr id="3" name="Marcador de contenido 2">
            <a:extLst>
              <a:ext uri="{FF2B5EF4-FFF2-40B4-BE49-F238E27FC236}">
                <a16:creationId xmlns:a16="http://schemas.microsoft.com/office/drawing/2014/main" id="{B74A2F9C-A7AC-4E1F-B8FF-3F930C78B2F2}"/>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lgn="just">
              <a:buNone/>
            </a:pPr>
            <a:r>
              <a:rPr lang="es-HN" dirty="0">
                <a:ea typeface="+mn-lt"/>
                <a:cs typeface="+mn-lt"/>
              </a:rPr>
              <a:t>La firma generalmente se lleva a cabo entre dos días y una semana antes del cierre. Históricamente, la firma tuvo lugar en una reunión de firma a la que asistieron las partes pertinentes. Sin embargo, en los últimos años, la firma se ha realizado con frecuencia por correo electrónico.</a:t>
            </a:r>
            <a:endParaRPr lang="es-ES" dirty="0"/>
          </a:p>
        </p:txBody>
      </p:sp>
    </p:spTree>
    <p:extLst>
      <p:ext uri="{BB962C8B-B14F-4D97-AF65-F5344CB8AC3E}">
        <p14:creationId xmlns:p14="http://schemas.microsoft.com/office/powerpoint/2010/main" val="3847873960"/>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433A88B-22C5-4433-B3A9-0117377EFA95}"/>
              </a:ext>
            </a:extLst>
          </p:cNvPr>
          <p:cNvSpPr>
            <a:spLocks noGrp="1"/>
          </p:cNvSpPr>
          <p:nvPr>
            <p:ph type="title"/>
          </p:nvPr>
        </p:nvSpPr>
        <p:spPr>
          <a:xfrm>
            <a:off x="540000" y="4136400"/>
            <a:ext cx="4500561" cy="2181946"/>
          </a:xfrm>
        </p:spPr>
        <p:txBody>
          <a:bodyPr anchor="b">
            <a:normAutofit/>
          </a:bodyPr>
          <a:lstStyle/>
          <a:p>
            <a:r>
              <a:rPr lang="es-HN" b="1">
                <a:ea typeface="+mj-lt"/>
                <a:cs typeface="+mj-lt"/>
              </a:rPr>
              <a:t>Cierre</a:t>
            </a:r>
            <a:endParaRPr lang="es-ES"/>
          </a:p>
        </p:txBody>
      </p:sp>
      <p:sp>
        <p:nvSpPr>
          <p:cNvPr id="3" name="Marcador de contenido 2">
            <a:extLst>
              <a:ext uri="{FF2B5EF4-FFF2-40B4-BE49-F238E27FC236}">
                <a16:creationId xmlns:a16="http://schemas.microsoft.com/office/drawing/2014/main" id="{74504A3B-9748-4125-9EFF-3086E9273DB9}"/>
              </a:ext>
            </a:extLst>
          </p:cNvPr>
          <p:cNvSpPr>
            <a:spLocks noGrp="1"/>
          </p:cNvSpPr>
          <p:nvPr>
            <p:ph idx="1"/>
          </p:nvPr>
        </p:nvSpPr>
        <p:spPr>
          <a:xfrm>
            <a:off x="540000" y="540000"/>
            <a:ext cx="4500562" cy="3361604"/>
          </a:xfrm>
        </p:spPr>
        <p:txBody>
          <a:bodyPr vert="horz" lIns="91440" tIns="45720" rIns="91440" bIns="45720" rtlCol="0" anchor="t">
            <a:normAutofit/>
          </a:bodyPr>
          <a:lstStyle/>
          <a:p>
            <a:pPr marL="0" indent="0" algn="just">
              <a:buNone/>
            </a:pPr>
            <a:r>
              <a:rPr lang="es-HN" dirty="0">
                <a:ea typeface="+mn-lt"/>
                <a:cs typeface="+mn-lt"/>
              </a:rPr>
              <a:t>Al cierre, los documentos restantes son firmados por las partes pertinentes. Los bonos se transfieren del emisor a los tenedores de bonos y el pago de los bonos se transfiere de los tenedores de bonos al emisor.</a:t>
            </a:r>
            <a:endParaRPr lang="es-ES" dirty="0"/>
          </a:p>
        </p:txBody>
      </p:sp>
      <p:grpSp>
        <p:nvGrpSpPr>
          <p:cNvPr id="10" name="Group 9">
            <a:extLst>
              <a:ext uri="{FF2B5EF4-FFF2-40B4-BE49-F238E27FC236}">
                <a16:creationId xmlns:a16="http://schemas.microsoft.com/office/drawing/2014/main" id="{1288CCB8-6E1B-4493-AE02-C88F9AE5B0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11" name="Oval 10">
              <a:extLst>
                <a:ext uri="{FF2B5EF4-FFF2-40B4-BE49-F238E27FC236}">
                  <a16:creationId xmlns:a16="http://schemas.microsoft.com/office/drawing/2014/main" id="{A9B3F1D3-9977-40F5-BE88-16143A7A813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3F6A5CE-2BA1-416C-AE84-A74E9664496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1216EA0-907C-49FE-87EA-142E870A43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22212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557A1C3-BBEC-44BC-B684-AF814ADB6E27}"/>
              </a:ext>
            </a:extLst>
          </p:cNvPr>
          <p:cNvSpPr>
            <a:spLocks noGrp="1"/>
          </p:cNvSpPr>
          <p:nvPr>
            <p:ph type="title"/>
          </p:nvPr>
        </p:nvSpPr>
        <p:spPr>
          <a:xfrm>
            <a:off x="540000" y="540000"/>
            <a:ext cx="4500561" cy="2181946"/>
          </a:xfrm>
        </p:spPr>
        <p:txBody>
          <a:bodyPr anchor="t">
            <a:normAutofit/>
          </a:bodyPr>
          <a:lstStyle/>
          <a:p>
            <a:r>
              <a:rPr lang="es-HN"/>
              <a:t>Objetivo General</a:t>
            </a:r>
            <a:endParaRPr lang="es-ES"/>
          </a:p>
        </p:txBody>
      </p:sp>
      <p:sp>
        <p:nvSpPr>
          <p:cNvPr id="3" name="Marcador de contenido 2">
            <a:extLst>
              <a:ext uri="{FF2B5EF4-FFF2-40B4-BE49-F238E27FC236}">
                <a16:creationId xmlns:a16="http://schemas.microsoft.com/office/drawing/2014/main" id="{BB4FB200-3B4E-4DBA-8086-36D83E120AB6}"/>
              </a:ext>
            </a:extLst>
          </p:cNvPr>
          <p:cNvSpPr>
            <a:spLocks noGrp="1"/>
          </p:cNvSpPr>
          <p:nvPr>
            <p:ph idx="1"/>
          </p:nvPr>
        </p:nvSpPr>
        <p:spPr>
          <a:xfrm>
            <a:off x="550863" y="2947121"/>
            <a:ext cx="4500562" cy="3361604"/>
          </a:xfrm>
        </p:spPr>
        <p:txBody>
          <a:bodyPr vert="horz" lIns="91440" tIns="45720" rIns="91440" bIns="45720" rtlCol="0" anchor="t">
            <a:normAutofit/>
          </a:bodyPr>
          <a:lstStyle/>
          <a:p>
            <a:pPr marL="0" indent="0">
              <a:buNone/>
            </a:pPr>
            <a:r>
              <a:rPr lang="es-HN" sz="1700" dirty="0">
                <a:ea typeface="+mn-lt"/>
                <a:cs typeface="+mn-lt"/>
              </a:rPr>
              <a:t>Conocer el proceso de emisión de bonos de empresas privadas en Honduras y otros países, a fin de tener un panorama más amplio en cuanto a las implicaciones que esto tiene para las empresas que emiten instrumentos de deuda como fuente de financiamiento y así lograr un mayor entendimiento de la funcionalidad de esta alternativa en el mercado financiero.</a:t>
            </a:r>
            <a:endParaRPr lang="es-HN" sz="1700"/>
          </a:p>
        </p:txBody>
      </p:sp>
      <p:grpSp>
        <p:nvGrpSpPr>
          <p:cNvPr id="35" name="Group 34">
            <a:extLst>
              <a:ext uri="{FF2B5EF4-FFF2-40B4-BE49-F238E27FC236}">
                <a16:creationId xmlns:a16="http://schemas.microsoft.com/office/drawing/2014/main" id="{000A5F84-BD20-4A3E-81BA-9F4444101C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25125" y="3600"/>
            <a:ext cx="7266875" cy="6854400"/>
            <a:chOff x="4925125" y="3600"/>
            <a:chExt cx="7266875" cy="6854400"/>
          </a:xfrm>
        </p:grpSpPr>
        <p:sp>
          <p:nvSpPr>
            <p:cNvPr id="36" name="Oval 35">
              <a:extLst>
                <a:ext uri="{FF2B5EF4-FFF2-40B4-BE49-F238E27FC236}">
                  <a16:creationId xmlns:a16="http://schemas.microsoft.com/office/drawing/2014/main" id="{FF62F19C-23B5-44FC-88CF-01A43087268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82D9667-DCFB-45CA-8EDC-7E5E0EE42AB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E8752FF-502D-43D5-9828-8C421664831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Imagen 5">
            <a:extLst>
              <a:ext uri="{FF2B5EF4-FFF2-40B4-BE49-F238E27FC236}">
                <a16:creationId xmlns:a16="http://schemas.microsoft.com/office/drawing/2014/main" id="{1BC225B8-176F-4745-B55C-E34AC5F971DD}"/>
              </a:ext>
            </a:extLst>
          </p:cNvPr>
          <p:cNvPicPr>
            <a:picLocks noChangeAspect="1"/>
          </p:cNvPicPr>
          <p:nvPr/>
        </p:nvPicPr>
        <p:blipFill rotWithShape="1">
          <a:blip r:embed="rId2"/>
          <a:srcRect r="2" b="24501"/>
          <a:stretch/>
        </p:blipFill>
        <p:spPr>
          <a:xfrm>
            <a:off x="5624096" y="1412683"/>
            <a:ext cx="4896042" cy="4896042"/>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2530786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C110D3-F109-40A5-A85F-B51D3FB48A85}"/>
              </a:ext>
            </a:extLst>
          </p:cNvPr>
          <p:cNvSpPr>
            <a:spLocks noGrp="1"/>
          </p:cNvSpPr>
          <p:nvPr>
            <p:ph type="title"/>
          </p:nvPr>
        </p:nvSpPr>
        <p:spPr>
          <a:xfrm>
            <a:off x="540000" y="540000"/>
            <a:ext cx="4500561" cy="5759450"/>
          </a:xfrm>
        </p:spPr>
        <p:txBody>
          <a:bodyPr anchor="t">
            <a:normAutofit/>
          </a:bodyPr>
          <a:lstStyle/>
          <a:p>
            <a:r>
              <a:rPr lang="es-HN" sz="6200"/>
              <a:t>Etapa 4 Post-Lanzamiento</a:t>
            </a:r>
            <a:endParaRPr lang="es-ES" sz="6200"/>
          </a:p>
        </p:txBody>
      </p:sp>
      <p:graphicFrame>
        <p:nvGraphicFramePr>
          <p:cNvPr id="5" name="Marcador de contenido 2">
            <a:extLst>
              <a:ext uri="{FF2B5EF4-FFF2-40B4-BE49-F238E27FC236}">
                <a16:creationId xmlns:a16="http://schemas.microsoft.com/office/drawing/2014/main" id="{B59FAE21-6669-93ED-DB4B-9DB154D18053}"/>
              </a:ext>
            </a:extLst>
          </p:cNvPr>
          <p:cNvGraphicFramePr>
            <a:graphicFrameLocks noGrp="1"/>
          </p:cNvGraphicFramePr>
          <p:nvPr>
            <p:ph idx="1"/>
            <p:extLst>
              <p:ext uri="{D42A27DB-BD31-4B8C-83A1-F6EECF244321}">
                <p14:modId xmlns:p14="http://schemas.microsoft.com/office/powerpoint/2010/main" val="3627197218"/>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49111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Marcador de contenido 2">
            <a:extLst>
              <a:ext uri="{FF2B5EF4-FFF2-40B4-BE49-F238E27FC236}">
                <a16:creationId xmlns:a16="http://schemas.microsoft.com/office/drawing/2014/main" id="{C5B71811-9F50-41B0-A4B9-1F9672BC34E0}"/>
              </a:ext>
            </a:extLst>
          </p:cNvPr>
          <p:cNvSpPr>
            <a:spLocks noGrp="1"/>
          </p:cNvSpPr>
          <p:nvPr>
            <p:ph idx="1"/>
          </p:nvPr>
        </p:nvSpPr>
        <p:spPr>
          <a:xfrm>
            <a:off x="5533292" y="540347"/>
            <a:ext cx="6107845" cy="5760000"/>
          </a:xfrm>
        </p:spPr>
        <p:txBody>
          <a:bodyPr vert="horz" lIns="91440" tIns="45720" rIns="91440" bIns="45720" rtlCol="0" anchor="ctr">
            <a:normAutofit/>
          </a:bodyPr>
          <a:lstStyle/>
          <a:p>
            <a:pPr marL="0" indent="0" algn="just">
              <a:lnSpc>
                <a:spcPct val="115000"/>
              </a:lnSpc>
              <a:buNone/>
            </a:pPr>
            <a:r>
              <a:rPr lang="es-HN" sz="1500" dirty="0">
                <a:ea typeface="+mn-lt"/>
                <a:cs typeface="+mn-lt"/>
              </a:rPr>
              <a:t>Preparando una biblia de transacciones: Una vez que la transacción se ha completado, los abogados del gerente principal comienzan el proceso de reunir los documentos principales firmados en el acuerdo y agruparlos, para facilitar la referencia, en una biblia de transacciones. Es importante preparar el índice cuidadosamente y agrupar los documentos relacionados, ya que la Biblia será el primer puerto de escala para cualquiera que desee referirse a documentos específicos o comprender la transacción en su conjunto en una fecha posterior.</a:t>
            </a:r>
          </a:p>
          <a:p>
            <a:pPr marL="0" indent="0" algn="just">
              <a:lnSpc>
                <a:spcPct val="115000"/>
              </a:lnSpc>
              <a:buNone/>
            </a:pPr>
            <a:endParaRPr lang="es-HN" sz="1500" dirty="0"/>
          </a:p>
          <a:p>
            <a:pPr marL="0" indent="0" algn="just">
              <a:lnSpc>
                <a:spcPct val="115000"/>
              </a:lnSpc>
              <a:buNone/>
            </a:pPr>
            <a:r>
              <a:rPr lang="es-HN" sz="1500" dirty="0">
                <a:ea typeface="+mn-lt"/>
                <a:cs typeface="+mn-lt"/>
              </a:rPr>
              <a:t>Asuntos internos posteriores a la finalización: Muchos bufetes de abogados y otras instituciones tienen sus propios procedimientos internos a seguir una vez que se ha completado una transacción. Estos incluyen:</a:t>
            </a:r>
            <a:endParaRPr lang="es-HN" sz="1500" dirty="0"/>
          </a:p>
        </p:txBody>
      </p:sp>
    </p:spTree>
    <p:extLst>
      <p:ext uri="{BB962C8B-B14F-4D97-AF65-F5344CB8AC3E}">
        <p14:creationId xmlns:p14="http://schemas.microsoft.com/office/powerpoint/2010/main" val="1230856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Marcador de contenido 2">
            <a:extLst>
              <a:ext uri="{FF2B5EF4-FFF2-40B4-BE49-F238E27FC236}">
                <a16:creationId xmlns:a16="http://schemas.microsoft.com/office/drawing/2014/main" id="{CAF75705-5EE7-46CB-A06C-90217021B3F6}"/>
              </a:ext>
            </a:extLst>
          </p:cNvPr>
          <p:cNvSpPr>
            <a:spLocks noGrp="1"/>
          </p:cNvSpPr>
          <p:nvPr>
            <p:ph idx="1"/>
          </p:nvPr>
        </p:nvSpPr>
        <p:spPr>
          <a:xfrm>
            <a:off x="6432002" y="540347"/>
            <a:ext cx="5209135" cy="5760000"/>
          </a:xfrm>
        </p:spPr>
        <p:txBody>
          <a:bodyPr vert="horz" lIns="91440" tIns="45720" rIns="91440" bIns="45720" rtlCol="0" anchor="ctr">
            <a:normAutofit/>
          </a:bodyPr>
          <a:lstStyle/>
          <a:p>
            <a:pPr marL="0" indent="0" algn="just">
              <a:lnSpc>
                <a:spcPct val="115000"/>
              </a:lnSpc>
              <a:buNone/>
            </a:pPr>
            <a:r>
              <a:rPr lang="es-HN" dirty="0">
                <a:ea typeface="+mn-lt"/>
                <a:cs typeface="+mn-lt"/>
              </a:rPr>
              <a:t>·      Asegurar que las hojas de horas de todos los asalariados estén actualizadas y que todas las facturas se envíen a tiempo.</a:t>
            </a:r>
            <a:endParaRPr lang="es-ES" dirty="0"/>
          </a:p>
          <a:p>
            <a:pPr marL="0" indent="0" algn="just">
              <a:lnSpc>
                <a:spcPct val="115000"/>
              </a:lnSpc>
              <a:buNone/>
            </a:pPr>
            <a:r>
              <a:rPr lang="es-HN" dirty="0">
                <a:ea typeface="+mn-lt"/>
                <a:cs typeface="+mn-lt"/>
              </a:rPr>
              <a:t>·      Producción de biblias electrónicas para los miembros del equipo de negociación.</a:t>
            </a:r>
            <a:endParaRPr lang="es-ES" dirty="0"/>
          </a:p>
          <a:p>
            <a:pPr marL="0" indent="0" algn="just">
              <a:lnSpc>
                <a:spcPct val="115000"/>
              </a:lnSpc>
              <a:buNone/>
            </a:pPr>
            <a:r>
              <a:rPr lang="es-HN" dirty="0">
                <a:ea typeface="+mn-lt"/>
                <a:cs typeface="+mn-lt"/>
              </a:rPr>
              <a:t>·      Almacenamiento de marcas de documentos en un archivo en particular.</a:t>
            </a:r>
            <a:endParaRPr lang="es-ES" dirty="0"/>
          </a:p>
          <a:p>
            <a:pPr marL="0" indent="0" algn="just">
              <a:lnSpc>
                <a:spcPct val="115000"/>
              </a:lnSpc>
              <a:buNone/>
            </a:pPr>
            <a:r>
              <a:rPr lang="es-HN" dirty="0">
                <a:ea typeface="+mn-lt"/>
                <a:cs typeface="+mn-lt"/>
              </a:rPr>
              <a:t>·      Archivar documentos impresos.</a:t>
            </a:r>
            <a:endParaRPr lang="es-ES" dirty="0"/>
          </a:p>
          <a:p>
            <a:pPr marL="0" indent="0" algn="just">
              <a:lnSpc>
                <a:spcPct val="115000"/>
              </a:lnSpc>
              <a:buNone/>
            </a:pPr>
            <a:r>
              <a:rPr lang="es-HN" dirty="0">
                <a:ea typeface="+mn-lt"/>
                <a:cs typeface="+mn-lt"/>
              </a:rPr>
              <a:t>·      Atender cualquier comunicado de marketing o de prensa.</a:t>
            </a:r>
            <a:endParaRPr lang="es-ES" dirty="0"/>
          </a:p>
          <a:p>
            <a:pPr marL="0" indent="0" algn="just">
              <a:lnSpc>
                <a:spcPct val="115000"/>
              </a:lnSpc>
              <a:buNone/>
            </a:pPr>
            <a:r>
              <a:rPr lang="es-HN" dirty="0">
                <a:ea typeface="+mn-lt"/>
                <a:cs typeface="+mn-lt"/>
              </a:rPr>
              <a:t>·      Transmitir cualquier información a las personas relevantes para que el conocimiento pueda ser compartido.</a:t>
            </a:r>
            <a:endParaRPr lang="es-ES" dirty="0"/>
          </a:p>
        </p:txBody>
      </p:sp>
    </p:spTree>
    <p:extLst>
      <p:ext uri="{BB962C8B-B14F-4D97-AF65-F5344CB8AC3E}">
        <p14:creationId xmlns:p14="http://schemas.microsoft.com/office/powerpoint/2010/main" val="8285428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A10581-08F2-4D9E-8CB4-07ECFEE95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9E2092A-4250-4BDD-AC6C-CA57E30DDD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266875" cy="6858000"/>
            <a:chOff x="0" y="0"/>
            <a:chExt cx="7266875" cy="6858000"/>
          </a:xfrm>
        </p:grpSpPr>
        <p:sp>
          <p:nvSpPr>
            <p:cNvPr id="11" name="Freeform: Shape 10">
              <a:extLst>
                <a:ext uri="{FF2B5EF4-FFF2-40B4-BE49-F238E27FC236}">
                  <a16:creationId xmlns:a16="http://schemas.microsoft.com/office/drawing/2014/main" id="{FA1EE7D2-EB27-4C6C-8E54-CBCDDCA178F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3600"/>
              <a:ext cx="7266875" cy="6854400"/>
            </a:xfrm>
            <a:custGeom>
              <a:avLst/>
              <a:gdLst>
                <a:gd name="connsiteX0" fmla="*/ 3839675 w 7266875"/>
                <a:gd name="connsiteY0" fmla="*/ 0 h 6854400"/>
                <a:gd name="connsiteX1" fmla="*/ 7266875 w 7266875"/>
                <a:gd name="connsiteY1" fmla="*/ 3427200 h 6854400"/>
                <a:gd name="connsiteX2" fmla="*/ 3839675 w 7266875"/>
                <a:gd name="connsiteY2" fmla="*/ 6854400 h 6854400"/>
                <a:gd name="connsiteX3" fmla="*/ 3489264 w 7266875"/>
                <a:gd name="connsiteY3" fmla="*/ 6836706 h 6854400"/>
                <a:gd name="connsiteX4" fmla="*/ 3327588 w 7266875"/>
                <a:gd name="connsiteY4" fmla="*/ 6816161 h 6854400"/>
                <a:gd name="connsiteX5" fmla="*/ 3174464 w 7266875"/>
                <a:gd name="connsiteY5" fmla="*/ 6839531 h 6854400"/>
                <a:gd name="connsiteX6" fmla="*/ 2880000 w 7266875"/>
                <a:gd name="connsiteY6" fmla="*/ 6854400 h 6854400"/>
                <a:gd name="connsiteX7" fmla="*/ 0 w 7266875"/>
                <a:gd name="connsiteY7" fmla="*/ 3974400 h 6854400"/>
                <a:gd name="connsiteX8" fmla="*/ 226325 w 7266875"/>
                <a:gd name="connsiteY8" fmla="*/ 2853374 h 6854400"/>
                <a:gd name="connsiteX9" fmla="*/ 258015 w 7266875"/>
                <a:gd name="connsiteY9" fmla="*/ 2787590 h 6854400"/>
                <a:gd name="connsiteX10" fmla="*/ 224445 w 7266875"/>
                <a:gd name="connsiteY10" fmla="*/ 2657030 h 6854400"/>
                <a:gd name="connsiteX11" fmla="*/ 180561 w 7266875"/>
                <a:gd name="connsiteY11" fmla="*/ 2221714 h 6854400"/>
                <a:gd name="connsiteX12" fmla="*/ 2340561 w 7266875"/>
                <a:gd name="connsiteY12" fmla="*/ 61714 h 6854400"/>
                <a:gd name="connsiteX13" fmla="*/ 2828370 w 7266875"/>
                <a:gd name="connsiteY13" fmla="*/ 117025 h 6854400"/>
                <a:gd name="connsiteX14" fmla="*/ 2891183 w 7266875"/>
                <a:gd name="connsiteY14" fmla="*/ 134017 h 6854400"/>
                <a:gd name="connsiteX15" fmla="*/ 2983165 w 7266875"/>
                <a:gd name="connsiteY15" fmla="*/ 107897 h 6854400"/>
                <a:gd name="connsiteX16" fmla="*/ 3839675 w 7266875"/>
                <a:gd name="connsiteY16" fmla="*/ 0 h 6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66875" h="6854400">
                  <a:moveTo>
                    <a:pt x="3839675" y="0"/>
                  </a:moveTo>
                  <a:cubicBezTo>
                    <a:pt x="5732465" y="0"/>
                    <a:pt x="7266875" y="1534410"/>
                    <a:pt x="7266875" y="3427200"/>
                  </a:cubicBezTo>
                  <a:cubicBezTo>
                    <a:pt x="7266875" y="5319990"/>
                    <a:pt x="5732465" y="6854400"/>
                    <a:pt x="3839675" y="6854400"/>
                  </a:cubicBezTo>
                  <a:cubicBezTo>
                    <a:pt x="3721376" y="6854400"/>
                    <a:pt x="3604476" y="6848406"/>
                    <a:pt x="3489264" y="6836706"/>
                  </a:cubicBezTo>
                  <a:lnTo>
                    <a:pt x="3327588" y="6816161"/>
                  </a:lnTo>
                  <a:lnTo>
                    <a:pt x="3174464" y="6839531"/>
                  </a:lnTo>
                  <a:cubicBezTo>
                    <a:pt x="3077646" y="6849363"/>
                    <a:pt x="2979412" y="6854400"/>
                    <a:pt x="2880000" y="6854400"/>
                  </a:cubicBezTo>
                  <a:cubicBezTo>
                    <a:pt x="1289420" y="6854400"/>
                    <a:pt x="0" y="5564980"/>
                    <a:pt x="0" y="3974400"/>
                  </a:cubicBezTo>
                  <a:cubicBezTo>
                    <a:pt x="0" y="3576755"/>
                    <a:pt x="80589" y="3197933"/>
                    <a:pt x="226325" y="2853374"/>
                  </a:cubicBezTo>
                  <a:lnTo>
                    <a:pt x="258015" y="2787590"/>
                  </a:lnTo>
                  <a:lnTo>
                    <a:pt x="224445" y="2657030"/>
                  </a:lnTo>
                  <a:cubicBezTo>
                    <a:pt x="195672" y="2516419"/>
                    <a:pt x="180561" y="2370831"/>
                    <a:pt x="180561" y="2221714"/>
                  </a:cubicBezTo>
                  <a:cubicBezTo>
                    <a:pt x="180561" y="1028779"/>
                    <a:pt x="1147626" y="61714"/>
                    <a:pt x="2340561" y="61714"/>
                  </a:cubicBezTo>
                  <a:cubicBezTo>
                    <a:pt x="2508318" y="61714"/>
                    <a:pt x="2671608" y="80838"/>
                    <a:pt x="2828370" y="117025"/>
                  </a:cubicBezTo>
                  <a:lnTo>
                    <a:pt x="2891183" y="134017"/>
                  </a:lnTo>
                  <a:lnTo>
                    <a:pt x="2983165" y="107897"/>
                  </a:lnTo>
                  <a:cubicBezTo>
                    <a:pt x="3256928" y="37461"/>
                    <a:pt x="3543927" y="0"/>
                    <a:pt x="3839675" y="0"/>
                  </a:cubicBezTo>
                  <a:close/>
                </a:path>
              </a:pathLst>
            </a:custGeom>
            <a:solidFill>
              <a:schemeClr val="bg2">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A73CF8FD-0917-4279-B6E7-120EE392F79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094400"/>
              <a:ext cx="5760000" cy="5760000"/>
            </a:xfrm>
            <a:prstGeom prst="ellipse">
              <a:avLst/>
            </a:prstGeom>
            <a:solidFill>
              <a:schemeClr val="accent1">
                <a:alpha val="4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A3FA15-CF3D-4F2B-BB5C-18E5DB3057C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180561" y="61714"/>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76AED5-83E6-4A3D-B609-7CCABAD440D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12475" y="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ítulo 1">
            <a:extLst>
              <a:ext uri="{FF2B5EF4-FFF2-40B4-BE49-F238E27FC236}">
                <a16:creationId xmlns:a16="http://schemas.microsoft.com/office/drawing/2014/main" id="{3CE0F528-5344-446C-B94C-7AF2714D2537}"/>
              </a:ext>
            </a:extLst>
          </p:cNvPr>
          <p:cNvSpPr>
            <a:spLocks noGrp="1"/>
          </p:cNvSpPr>
          <p:nvPr>
            <p:ph type="title"/>
          </p:nvPr>
        </p:nvSpPr>
        <p:spPr>
          <a:xfrm>
            <a:off x="922020" y="833015"/>
            <a:ext cx="5193960" cy="5202026"/>
          </a:xfrm>
        </p:spPr>
        <p:txBody>
          <a:bodyPr anchor="ctr">
            <a:normAutofit/>
          </a:bodyPr>
          <a:lstStyle/>
          <a:p>
            <a:pPr algn="ctr"/>
            <a:r>
              <a:rPr lang="es-HN" b="1">
                <a:ea typeface="+mj-lt"/>
                <a:cs typeface="+mj-lt"/>
              </a:rPr>
              <a:t>Vida de los bonos una vez emitidos</a:t>
            </a:r>
            <a:endParaRPr lang="es-ES"/>
          </a:p>
        </p:txBody>
      </p:sp>
      <p:sp>
        <p:nvSpPr>
          <p:cNvPr id="3" name="Marcador de contenido 2">
            <a:extLst>
              <a:ext uri="{FF2B5EF4-FFF2-40B4-BE49-F238E27FC236}">
                <a16:creationId xmlns:a16="http://schemas.microsoft.com/office/drawing/2014/main" id="{C21CBA8F-0BAD-431D-B032-D8AA40D912A9}"/>
              </a:ext>
            </a:extLst>
          </p:cNvPr>
          <p:cNvSpPr>
            <a:spLocks noGrp="1"/>
          </p:cNvSpPr>
          <p:nvPr>
            <p:ph idx="1"/>
          </p:nvPr>
        </p:nvSpPr>
        <p:spPr>
          <a:xfrm>
            <a:off x="7104062" y="540347"/>
            <a:ext cx="4537075" cy="5760000"/>
          </a:xfrm>
        </p:spPr>
        <p:txBody>
          <a:bodyPr vert="horz" lIns="91440" tIns="45720" rIns="91440" bIns="45720" rtlCol="0" anchor="ctr">
            <a:normAutofit/>
          </a:bodyPr>
          <a:lstStyle/>
          <a:p>
            <a:pPr marL="0" indent="0" algn="just">
              <a:buNone/>
            </a:pPr>
            <a:r>
              <a:rPr lang="es-HN" dirty="0">
                <a:ea typeface="+mn-lt"/>
                <a:cs typeface="+mn-lt"/>
              </a:rPr>
              <a:t>Una vez emitidos, los bonos pueden ser vendidos por los tenedores de bonos suscriptores a otros inversores en los mercados de capitales. Esto se llama comercio de los bonos. El emisor generalmente realiza pagos regulares de intereses a los tenedores de bonos, hasta que los bonos se vencen.</a:t>
            </a:r>
            <a:endParaRPr lang="es-ES" dirty="0"/>
          </a:p>
        </p:txBody>
      </p:sp>
    </p:spTree>
    <p:extLst>
      <p:ext uri="{BB962C8B-B14F-4D97-AF65-F5344CB8AC3E}">
        <p14:creationId xmlns:p14="http://schemas.microsoft.com/office/powerpoint/2010/main" val="1791261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471818-F766-4458-B77D-99B1093970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25FFA70-10E2-4C4D-9AAE-239ED9F1BDB3}"/>
              </a:ext>
            </a:extLst>
          </p:cNvPr>
          <p:cNvSpPr>
            <a:spLocks noGrp="1"/>
          </p:cNvSpPr>
          <p:nvPr>
            <p:ph type="title"/>
          </p:nvPr>
        </p:nvSpPr>
        <p:spPr>
          <a:xfrm>
            <a:off x="540000" y="1674000"/>
            <a:ext cx="4500561" cy="4788000"/>
          </a:xfrm>
        </p:spPr>
        <p:txBody>
          <a:bodyPr anchor="b">
            <a:normAutofit/>
          </a:bodyPr>
          <a:lstStyle/>
          <a:p>
            <a:r>
              <a:rPr lang="es-HN"/>
              <a:t>Riesgos y Tasas de los Bonos</a:t>
            </a:r>
            <a:endParaRPr lang="es-ES"/>
          </a:p>
        </p:txBody>
      </p:sp>
      <p:sp>
        <p:nvSpPr>
          <p:cNvPr id="3" name="Marcador de contenido 2">
            <a:extLst>
              <a:ext uri="{FF2B5EF4-FFF2-40B4-BE49-F238E27FC236}">
                <a16:creationId xmlns:a16="http://schemas.microsoft.com/office/drawing/2014/main" id="{3FE195BB-BF63-4E29-961E-CEA39358AF09}"/>
              </a:ext>
            </a:extLst>
          </p:cNvPr>
          <p:cNvSpPr>
            <a:spLocks noGrp="1"/>
          </p:cNvSpPr>
          <p:nvPr>
            <p:ph idx="1"/>
          </p:nvPr>
        </p:nvSpPr>
        <p:spPr>
          <a:xfrm>
            <a:off x="5232400" y="1512447"/>
            <a:ext cx="6408738" cy="4787900"/>
          </a:xfrm>
        </p:spPr>
        <p:txBody>
          <a:bodyPr vert="horz" lIns="91440" tIns="45720" rIns="91440" bIns="45720" rtlCol="0" anchor="b">
            <a:normAutofit/>
          </a:bodyPr>
          <a:lstStyle/>
          <a:p>
            <a:pPr marL="0" indent="0" algn="just">
              <a:lnSpc>
                <a:spcPct val="115000"/>
              </a:lnSpc>
              <a:buNone/>
            </a:pPr>
            <a:r>
              <a:rPr lang="es-HN" sz="1300" dirty="0">
                <a:ea typeface="+mn-lt"/>
                <a:cs typeface="+mn-lt"/>
              </a:rPr>
              <a:t>Como hemos visto a lo largo del curso, la decisión de emitir bonos está fuertemente ligada a la estructura de capital que la empresa desee emplear. Es decir, la decisión de financiarse con recursos propios o deuda. En caso de que la empresa decida financiarse a través de deuda, es importante identificar el instrumento que le resultará más económico a la compañía.</a:t>
            </a:r>
            <a:endParaRPr lang="es-ES" sz="1300" dirty="0"/>
          </a:p>
          <a:p>
            <a:pPr marL="0" indent="0" algn="just">
              <a:lnSpc>
                <a:spcPct val="115000"/>
              </a:lnSpc>
              <a:buNone/>
            </a:pPr>
            <a:r>
              <a:rPr lang="es-HN" sz="1300" dirty="0">
                <a:ea typeface="+mn-lt"/>
                <a:cs typeface="+mn-lt"/>
              </a:rPr>
              <a:t>A su vez, es importante que la empresa tome en consideración que, en caso de financiarse con una emisión de bonos, la tasa cupón que estará otorgando deberá estar fuertemente ligada al nivel de riesgo que esta posea. Por ejemplo, el bono emitido con una calificación AAA, pagará una tasa cupón menor a un bono con calificación BB. En este caso, la empresa que posee una calificación menor deberá otorgar un mayor rendimiento al inversionista para compensar el riesgo que está asumiendo en esta inversión.</a:t>
            </a:r>
            <a:endParaRPr lang="es-ES" sz="1300" dirty="0"/>
          </a:p>
          <a:p>
            <a:pPr marL="0" indent="0" algn="just">
              <a:lnSpc>
                <a:spcPct val="115000"/>
              </a:lnSpc>
              <a:buNone/>
            </a:pPr>
            <a:r>
              <a:rPr lang="es-HN" sz="1300" dirty="0">
                <a:ea typeface="+mn-lt"/>
                <a:cs typeface="+mn-lt"/>
              </a:rPr>
              <a:t>Como vimos anteriormente en los procesos de emisión de bonos, los entes encargados como lo son la CNBS en Honduras o la Comisión para el Mercado Financiero en Chile, tienen diversos procesos enfocados en la mitigación del riesgo y asegurarse de la capacidad de la empresa en cubrir las obligaciones que estarán contrayendo. En otras palabras, buscan disminuir el riesgo de incumplimiento.</a:t>
            </a:r>
            <a:endParaRPr lang="es-ES" sz="1300" dirty="0"/>
          </a:p>
        </p:txBody>
      </p:sp>
    </p:spTree>
    <p:extLst>
      <p:ext uri="{BB962C8B-B14F-4D97-AF65-F5344CB8AC3E}">
        <p14:creationId xmlns:p14="http://schemas.microsoft.com/office/powerpoint/2010/main" val="6536955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C8C0F4-5C44-4C3F-B321-5CB3E2BABC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9EEA87-436B-4E5F-8995-982B8F9BB88D}"/>
              </a:ext>
            </a:extLst>
          </p:cNvPr>
          <p:cNvSpPr>
            <a:spLocks noGrp="1"/>
          </p:cNvSpPr>
          <p:nvPr>
            <p:ph type="title"/>
          </p:nvPr>
        </p:nvSpPr>
        <p:spPr>
          <a:xfrm>
            <a:off x="540000" y="540000"/>
            <a:ext cx="4500561" cy="5759450"/>
          </a:xfrm>
        </p:spPr>
        <p:txBody>
          <a:bodyPr anchor="t">
            <a:normAutofit/>
          </a:bodyPr>
          <a:lstStyle/>
          <a:p>
            <a:r>
              <a:rPr lang="es-HN" sz="4200"/>
              <a:t>CONCLUSIONES</a:t>
            </a:r>
            <a:endParaRPr lang="es-ES" sz="4200"/>
          </a:p>
        </p:txBody>
      </p:sp>
      <p:graphicFrame>
        <p:nvGraphicFramePr>
          <p:cNvPr id="5" name="Marcador de contenido 2">
            <a:extLst>
              <a:ext uri="{FF2B5EF4-FFF2-40B4-BE49-F238E27FC236}">
                <a16:creationId xmlns:a16="http://schemas.microsoft.com/office/drawing/2014/main" id="{CB66C7B8-F687-5788-A883-9811E63B9F19}"/>
              </a:ext>
            </a:extLst>
          </p:cNvPr>
          <p:cNvGraphicFramePr>
            <a:graphicFrameLocks noGrp="1"/>
          </p:cNvGraphicFramePr>
          <p:nvPr>
            <p:ph idx="1"/>
            <p:extLst>
              <p:ext uri="{D42A27DB-BD31-4B8C-83A1-F6EECF244321}">
                <p14:modId xmlns:p14="http://schemas.microsoft.com/office/powerpoint/2010/main" val="4254532748"/>
              </p:ext>
            </p:extLst>
          </p:nvPr>
        </p:nvGraphicFramePr>
        <p:xfrm>
          <a:off x="5232400" y="540000"/>
          <a:ext cx="6408738" cy="5759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929153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46249FBD-ECF9-463E-9EF9-A7F718B58A12}"/>
              </a:ext>
            </a:extLst>
          </p:cNvPr>
          <p:cNvSpPr>
            <a:spLocks noGrp="1"/>
          </p:cNvSpPr>
          <p:nvPr>
            <p:ph type="title"/>
          </p:nvPr>
        </p:nvSpPr>
        <p:spPr>
          <a:xfrm>
            <a:off x="7086315" y="540000"/>
            <a:ext cx="4554821" cy="2186096"/>
          </a:xfrm>
        </p:spPr>
        <p:txBody>
          <a:bodyPr anchor="b">
            <a:normAutofit/>
          </a:bodyPr>
          <a:lstStyle/>
          <a:p>
            <a:r>
              <a:rPr lang="es-HN" sz="3300"/>
              <a:t>RECOMENDACIONES</a:t>
            </a:r>
            <a:endParaRPr lang="es-ES" sz="3300"/>
          </a:p>
        </p:txBody>
      </p:sp>
      <p:pic>
        <p:nvPicPr>
          <p:cNvPr id="5" name="Picture 4" descr="Calculadora, lápiz, brújula, dinero y un papel con gráficos impresos en él">
            <a:extLst>
              <a:ext uri="{FF2B5EF4-FFF2-40B4-BE49-F238E27FC236}">
                <a16:creationId xmlns:a16="http://schemas.microsoft.com/office/drawing/2014/main" id="{E60F1063-9ABE-495B-1F49-34E457C57C9F}"/>
              </a:ext>
            </a:extLst>
          </p:cNvPr>
          <p:cNvPicPr>
            <a:picLocks noChangeAspect="1"/>
          </p:cNvPicPr>
          <p:nvPr/>
        </p:nvPicPr>
        <p:blipFill rotWithShape="1">
          <a:blip r:embed="rId2"/>
          <a:srcRect l="23802" r="19579" b="-1"/>
          <a:stretch/>
        </p:blipFill>
        <p:spPr>
          <a:xfrm>
            <a:off x="20" y="10"/>
            <a:ext cx="6444556" cy="6857990"/>
          </a:xfrm>
          <a:prstGeom prst="rect">
            <a:avLst/>
          </a:prstGeom>
        </p:spPr>
      </p:pic>
      <p:sp>
        <p:nvSpPr>
          <p:cNvPr id="3" name="Marcador de contenido 2">
            <a:extLst>
              <a:ext uri="{FF2B5EF4-FFF2-40B4-BE49-F238E27FC236}">
                <a16:creationId xmlns:a16="http://schemas.microsoft.com/office/drawing/2014/main" id="{69249D39-4C0A-4A62-867D-DB107E9D72BC}"/>
              </a:ext>
            </a:extLst>
          </p:cNvPr>
          <p:cNvSpPr>
            <a:spLocks noGrp="1"/>
          </p:cNvSpPr>
          <p:nvPr>
            <p:ph idx="1"/>
          </p:nvPr>
        </p:nvSpPr>
        <p:spPr>
          <a:xfrm>
            <a:off x="7104063" y="2947121"/>
            <a:ext cx="4537073" cy="3361604"/>
          </a:xfrm>
        </p:spPr>
        <p:txBody>
          <a:bodyPr vert="horz" lIns="91440" tIns="45720" rIns="91440" bIns="45720" rtlCol="0" anchor="t">
            <a:normAutofit/>
          </a:bodyPr>
          <a:lstStyle/>
          <a:p>
            <a:pPr marL="0" indent="0" algn="just">
              <a:lnSpc>
                <a:spcPct val="115000"/>
              </a:lnSpc>
              <a:buNone/>
            </a:pPr>
            <a:r>
              <a:rPr lang="es-HN" sz="1400" dirty="0">
                <a:ea typeface="+mn-lt"/>
                <a:cs typeface="+mn-lt"/>
              </a:rPr>
              <a:t>Es importante que los entes reguladores destinen esfuerzos a corto y mediano plazo para promover las distintas formas de financiamiento externo como ser la emisión de bonos para traer mayor desarrollo y crecimiento en las empresas, ya que hemos identificado que el mercado se encuentra subdesarrollado en Honduras. Con una educación financiera adecuada y el conocimiento de distintas formas de financiación las empresas pueden evaluar que fuente conviene tomar para cumplir sus objetivos y metas.</a:t>
            </a:r>
            <a:endParaRPr lang="es-ES" sz="1400" dirty="0"/>
          </a:p>
        </p:txBody>
      </p:sp>
    </p:spTree>
    <p:extLst>
      <p:ext uri="{BB962C8B-B14F-4D97-AF65-F5344CB8AC3E}">
        <p14:creationId xmlns:p14="http://schemas.microsoft.com/office/powerpoint/2010/main" val="390327041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8" name="Rectangle 7">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Oval 8">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Oval 9">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 name="Group 10">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6" name="Rectangle 15">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2" name="Group 11">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4" name="Rectangle 13">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9" name="Rectangle 18">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1" name="Rectangle 20">
            <a:extLst>
              <a:ext uri="{FF2B5EF4-FFF2-40B4-BE49-F238E27FC236}">
                <a16:creationId xmlns:a16="http://schemas.microsoft.com/office/drawing/2014/main" id="{9B9AACA9-BD92-429F-8047-0731DB46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046D8F9-B18B-42F5-B320-22E156F4C0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3980DF08-8878-4A99-871A-573EBF4F3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E0FF3E7-007F-48E0-8352-89CE4375BB2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5603875" y="0"/>
              <a:ext cx="6521820" cy="3260910"/>
              <a:chOff x="0" y="0"/>
              <a:chExt cx="2880000" cy="1440000"/>
            </a:xfrm>
          </p:grpSpPr>
          <p:sp>
            <p:nvSpPr>
              <p:cNvPr id="28" name="Rectangle 27">
                <a:extLst>
                  <a:ext uri="{FF2B5EF4-FFF2-40B4-BE49-F238E27FC236}">
                    <a16:creationId xmlns:a16="http://schemas.microsoft.com/office/drawing/2014/main" id="{F02DE4FC-8B38-40C7-A2F5-CBD4C6592E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97C509-DDA4-4291-88B3-8E2B14609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96345897-50D9-424E-A94E-18A63AEE85B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66E6E08-BABA-49E9-884E-4805849158E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11598284-CA44-434C-A352-740C64A9B8C3}"/>
              </a:ext>
            </a:extLst>
          </p:cNvPr>
          <p:cNvSpPr>
            <a:spLocks noGrp="1"/>
          </p:cNvSpPr>
          <p:nvPr>
            <p:ph type="title"/>
          </p:nvPr>
        </p:nvSpPr>
        <p:spPr>
          <a:xfrm>
            <a:off x="1487487" y="545126"/>
            <a:ext cx="9217026" cy="3783988"/>
          </a:xfrm>
        </p:spPr>
        <p:txBody>
          <a:bodyPr vert="horz" lIns="91440" tIns="45720" rIns="91440" bIns="45720" rtlCol="0" anchor="b">
            <a:normAutofit/>
          </a:bodyPr>
          <a:lstStyle/>
          <a:p>
            <a:pPr algn="ctr"/>
            <a:r>
              <a:rPr lang="en-US" sz="8800"/>
              <a:t>Gracias!</a:t>
            </a:r>
          </a:p>
        </p:txBody>
      </p:sp>
    </p:spTree>
    <p:extLst>
      <p:ext uri="{BB962C8B-B14F-4D97-AF65-F5344CB8AC3E}">
        <p14:creationId xmlns:p14="http://schemas.microsoft.com/office/powerpoint/2010/main" val="1414342551"/>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83">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85">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05" name="Rectangle 86">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89">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95" name="Rectangle 94">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95">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90">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09" name="Rectangle 92">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93">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91">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0557A1C3-BBEC-44BC-B684-AF814ADB6E27}"/>
              </a:ext>
            </a:extLst>
          </p:cNvPr>
          <p:cNvSpPr>
            <a:spLocks noGrp="1"/>
          </p:cNvSpPr>
          <p:nvPr>
            <p:ph type="title"/>
          </p:nvPr>
        </p:nvSpPr>
        <p:spPr>
          <a:xfrm>
            <a:off x="7086315" y="540000"/>
            <a:ext cx="4554821" cy="2186096"/>
          </a:xfrm>
        </p:spPr>
        <p:txBody>
          <a:bodyPr anchor="t">
            <a:normAutofit/>
          </a:bodyPr>
          <a:lstStyle/>
          <a:p>
            <a:r>
              <a:rPr lang="es-HN"/>
              <a:t>Objetivos</a:t>
            </a:r>
            <a:br>
              <a:rPr lang="es-HN"/>
            </a:br>
            <a:r>
              <a:rPr lang="es-HN"/>
              <a:t>específicos</a:t>
            </a:r>
          </a:p>
        </p:txBody>
      </p:sp>
      <p:grpSp>
        <p:nvGrpSpPr>
          <p:cNvPr id="100" name="Group 99">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101" name="Oval 100">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9" name="Imagen 69" descr="Forma&#10;&#10;Descripción generada automáticamente">
            <a:extLst>
              <a:ext uri="{FF2B5EF4-FFF2-40B4-BE49-F238E27FC236}">
                <a16:creationId xmlns:a16="http://schemas.microsoft.com/office/drawing/2014/main" id="{7C312800-521A-43C4-A8D1-430D050137A5}"/>
              </a:ext>
            </a:extLst>
          </p:cNvPr>
          <p:cNvPicPr>
            <a:picLocks noChangeAspect="1"/>
          </p:cNvPicPr>
          <p:nvPr/>
        </p:nvPicPr>
        <p:blipFill rotWithShape="1">
          <a:blip r:embed="rId2"/>
          <a:srcRect/>
          <a:stretch/>
        </p:blipFill>
        <p:spPr>
          <a:xfrm>
            <a:off x="1055492" y="1160896"/>
            <a:ext cx="4736110" cy="4736124"/>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graphicFrame>
        <p:nvGraphicFramePr>
          <p:cNvPr id="24" name="Marcador de contenido 2">
            <a:extLst>
              <a:ext uri="{FF2B5EF4-FFF2-40B4-BE49-F238E27FC236}">
                <a16:creationId xmlns:a16="http://schemas.microsoft.com/office/drawing/2014/main" id="{0164BD1F-7CCB-4EBD-BE87-16C7C24B6BDA}"/>
              </a:ext>
            </a:extLst>
          </p:cNvPr>
          <p:cNvGraphicFramePr>
            <a:graphicFrameLocks noGrp="1"/>
          </p:cNvGraphicFramePr>
          <p:nvPr>
            <p:ph idx="1"/>
            <p:extLst>
              <p:ext uri="{D42A27DB-BD31-4B8C-83A1-F6EECF244321}">
                <p14:modId xmlns:p14="http://schemas.microsoft.com/office/powerpoint/2010/main" val="2969666208"/>
              </p:ext>
            </p:extLst>
          </p:nvPr>
        </p:nvGraphicFramePr>
        <p:xfrm>
          <a:off x="7104063" y="2947121"/>
          <a:ext cx="4537073" cy="33616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8766450"/>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B4F9B187-EC02-44E0-99C7-5D629D664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C6B683D-13FA-4605-8648-01FC9C82FE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42" name="Rectangle 41">
              <a:extLst>
                <a:ext uri="{FF2B5EF4-FFF2-40B4-BE49-F238E27FC236}">
                  <a16:creationId xmlns:a16="http://schemas.microsoft.com/office/drawing/2014/main" id="{9852A959-AA36-4E4C-940B-F33A7BE0ABC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FFFC38A9-EA65-4BD6-A6E1-CAD07CCB810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9E36CA9-9013-4306-B36F-2E349B6FEDB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CE8D3FFE-4362-43F6-99D3-1B83F7AD5946}"/>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50" name="Rectangle 49">
                <a:extLst>
                  <a:ext uri="{FF2B5EF4-FFF2-40B4-BE49-F238E27FC236}">
                    <a16:creationId xmlns:a16="http://schemas.microsoft.com/office/drawing/2014/main" id="{F7AA39D6-8796-468A-8C18-D17C0BBF21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5967788-298A-4B75-B02F-0625E5F84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8D0FB4E1-29BE-427B-9999-B25351A07CB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48" name="Rectangle 47">
                <a:extLst>
                  <a:ext uri="{FF2B5EF4-FFF2-40B4-BE49-F238E27FC236}">
                    <a16:creationId xmlns:a16="http://schemas.microsoft.com/office/drawing/2014/main" id="{39914662-C165-4AD1-89C0-F6C47C109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4C8199-BC83-4D02-8937-CF9AB0F4C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4A28F3F3-1D22-45C2-8627-C7E4E74BDD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9D8267F7-1115-4F9A-BEF5-BB6664BCF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CuadroTexto 1">
            <a:extLst>
              <a:ext uri="{FF2B5EF4-FFF2-40B4-BE49-F238E27FC236}">
                <a16:creationId xmlns:a16="http://schemas.microsoft.com/office/drawing/2014/main" id="{A77CF4FF-B9D3-497E-AA89-24BCFC2EBFC3}"/>
              </a:ext>
            </a:extLst>
          </p:cNvPr>
          <p:cNvSpPr txBox="1"/>
          <p:nvPr/>
        </p:nvSpPr>
        <p:spPr>
          <a:xfrm>
            <a:off x="7086315" y="540000"/>
            <a:ext cx="4554821" cy="21860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5100" b="1">
                <a:latin typeface="+mj-lt"/>
                <a:ea typeface="+mj-ea"/>
                <a:cs typeface="+mj-cs"/>
              </a:rPr>
              <a:t>CUERPO DEL TRABAJO</a:t>
            </a:r>
          </a:p>
        </p:txBody>
      </p:sp>
      <p:grpSp>
        <p:nvGrpSpPr>
          <p:cNvPr id="55" name="Group 54">
            <a:extLst>
              <a:ext uri="{FF2B5EF4-FFF2-40B4-BE49-F238E27FC236}">
                <a16:creationId xmlns:a16="http://schemas.microsoft.com/office/drawing/2014/main" id="{7B4E221E-E4F3-4D25-8DC8-8A3D08C830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491700" y="811038"/>
            <a:ext cx="6131951" cy="5783897"/>
            <a:chOff x="4925125" y="3600"/>
            <a:chExt cx="7266875" cy="6854400"/>
          </a:xfrm>
        </p:grpSpPr>
        <p:sp>
          <p:nvSpPr>
            <p:cNvPr id="56" name="Oval 55">
              <a:extLst>
                <a:ext uri="{FF2B5EF4-FFF2-40B4-BE49-F238E27FC236}">
                  <a16:creationId xmlns:a16="http://schemas.microsoft.com/office/drawing/2014/main" id="{1DCB79C8-6A25-43E7-AC87-D1D7C607100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925125" y="10980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BABC8D9-79F4-4665-99B3-4EA1B520E5C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105686" y="6531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08BC036-0C59-4D8B-8F96-46D122C9061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33760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Imagen 10" descr="Forma&#10;&#10;Descripción generada automáticamente">
            <a:extLst>
              <a:ext uri="{FF2B5EF4-FFF2-40B4-BE49-F238E27FC236}">
                <a16:creationId xmlns:a16="http://schemas.microsoft.com/office/drawing/2014/main" id="{1B869686-9BA9-460A-8839-6B6E057EA59F}"/>
              </a:ext>
            </a:extLst>
          </p:cNvPr>
          <p:cNvPicPr>
            <a:picLocks noChangeAspect="1"/>
          </p:cNvPicPr>
          <p:nvPr/>
        </p:nvPicPr>
        <p:blipFill rotWithShape="1">
          <a:blip r:embed="rId2"/>
          <a:srcRect/>
          <a:stretch/>
        </p:blipFill>
        <p:spPr>
          <a:xfrm>
            <a:off x="1359191" y="1207788"/>
            <a:ext cx="4642325" cy="4642339"/>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
        <p:nvSpPr>
          <p:cNvPr id="3" name="CuadroTexto 2">
            <a:extLst>
              <a:ext uri="{FF2B5EF4-FFF2-40B4-BE49-F238E27FC236}">
                <a16:creationId xmlns:a16="http://schemas.microsoft.com/office/drawing/2014/main" id="{4F910E04-37FF-4891-ABD8-8110AE0808ED}"/>
              </a:ext>
            </a:extLst>
          </p:cNvPr>
          <p:cNvSpPr txBox="1"/>
          <p:nvPr/>
        </p:nvSpPr>
        <p:spPr>
          <a:xfrm>
            <a:off x="7104063" y="2947121"/>
            <a:ext cx="4537073" cy="33616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70000">
              <a:lnSpc>
                <a:spcPct val="115000"/>
              </a:lnSpc>
              <a:spcAft>
                <a:spcPts val="600"/>
              </a:spcAft>
              <a:buFont typeface="Arial" panose="020B0604020202020204" pitchFamily="34" charset="0"/>
              <a:buChar char="•"/>
            </a:pPr>
            <a:r>
              <a:rPr lang="en-US" sz="1500" spc="50" dirty="0" err="1"/>
              <a:t>Proceso</a:t>
            </a:r>
            <a:r>
              <a:rPr lang="en-US" sz="1500" spc="50" dirty="0"/>
              <a:t> de </a:t>
            </a:r>
            <a:r>
              <a:rPr lang="en-US" sz="1500" spc="50" dirty="0" err="1"/>
              <a:t>Emisión</a:t>
            </a:r>
            <a:r>
              <a:rPr lang="en-US" sz="1500" spc="50" dirty="0"/>
              <a:t> de </a:t>
            </a:r>
            <a:r>
              <a:rPr lang="en-US" sz="1500" spc="50" dirty="0" err="1"/>
              <a:t>Bonos</a:t>
            </a:r>
            <a:r>
              <a:rPr lang="en-US" sz="1500" spc="50" dirty="0"/>
              <a:t> </a:t>
            </a:r>
            <a:r>
              <a:rPr lang="en-US" sz="1500" spc="50" dirty="0" err="1"/>
              <a:t>Empresas</a:t>
            </a:r>
            <a:r>
              <a:rPr lang="en-US" sz="1500" spc="50" dirty="0"/>
              <a:t> </a:t>
            </a:r>
            <a:r>
              <a:rPr lang="en-US" sz="1500" spc="50" dirty="0" err="1"/>
              <a:t>Privadas</a:t>
            </a:r>
            <a:r>
              <a:rPr lang="en-US" sz="1500" spc="50" dirty="0"/>
              <a:t> </a:t>
            </a:r>
            <a:r>
              <a:rPr lang="en-US" sz="1500" spc="50" dirty="0" err="1"/>
              <a:t>en</a:t>
            </a:r>
            <a:r>
              <a:rPr lang="en-US" sz="1500" spc="50" dirty="0"/>
              <a:t> Honduras</a:t>
            </a:r>
          </a:p>
          <a:p>
            <a:pPr indent="-270000">
              <a:lnSpc>
                <a:spcPct val="115000"/>
              </a:lnSpc>
              <a:spcAft>
                <a:spcPts val="600"/>
              </a:spcAft>
              <a:buFont typeface="Arial" panose="020B0604020202020204" pitchFamily="34" charset="0"/>
              <a:buChar char="•"/>
            </a:pPr>
            <a:endParaRPr lang="en-US" sz="1500" spc="50" dirty="0"/>
          </a:p>
          <a:p>
            <a:pPr indent="-270000">
              <a:lnSpc>
                <a:spcPct val="115000"/>
              </a:lnSpc>
              <a:spcAft>
                <a:spcPts val="600"/>
              </a:spcAft>
              <a:buFont typeface="Arial" panose="020B0604020202020204" pitchFamily="34" charset="0"/>
              <a:buChar char="•"/>
            </a:pPr>
            <a:r>
              <a:rPr lang="en-US" sz="1500" spc="50" dirty="0" err="1"/>
              <a:t>Proceso</a:t>
            </a:r>
            <a:r>
              <a:rPr lang="en-US" sz="1500" spc="50" dirty="0"/>
              <a:t> de </a:t>
            </a:r>
            <a:r>
              <a:rPr lang="en-US" sz="1500" spc="50" dirty="0" err="1"/>
              <a:t>Emisión</a:t>
            </a:r>
            <a:r>
              <a:rPr lang="en-US" sz="1500" spc="50" dirty="0"/>
              <a:t> de </a:t>
            </a:r>
            <a:r>
              <a:rPr lang="en-US" sz="1500" spc="50" dirty="0" err="1"/>
              <a:t>Bonos</a:t>
            </a:r>
            <a:r>
              <a:rPr lang="en-US" sz="1500" spc="50" dirty="0"/>
              <a:t> </a:t>
            </a:r>
            <a:r>
              <a:rPr lang="en-US" sz="1500" spc="50" dirty="0" err="1"/>
              <a:t>Empresas</a:t>
            </a:r>
            <a:r>
              <a:rPr lang="en-US" sz="1500" spc="50" dirty="0"/>
              <a:t> </a:t>
            </a:r>
            <a:r>
              <a:rPr lang="en-US" sz="1500" spc="50" dirty="0" err="1"/>
              <a:t>Privadas</a:t>
            </a:r>
            <a:r>
              <a:rPr lang="en-US" sz="1500" spc="50" dirty="0"/>
              <a:t> </a:t>
            </a:r>
            <a:r>
              <a:rPr lang="en-US" sz="1500" spc="50" dirty="0" err="1"/>
              <a:t>en</a:t>
            </a:r>
            <a:r>
              <a:rPr lang="en-US" sz="1500" spc="50" dirty="0"/>
              <a:t> Chile</a:t>
            </a:r>
          </a:p>
          <a:p>
            <a:pPr indent="-270000">
              <a:lnSpc>
                <a:spcPct val="115000"/>
              </a:lnSpc>
              <a:spcAft>
                <a:spcPts val="600"/>
              </a:spcAft>
              <a:buFont typeface="Arial" panose="020B0604020202020204" pitchFamily="34" charset="0"/>
              <a:buChar char="•"/>
            </a:pPr>
            <a:endParaRPr lang="en-US" sz="1500" spc="50" dirty="0"/>
          </a:p>
          <a:p>
            <a:pPr indent="-270000">
              <a:lnSpc>
                <a:spcPct val="115000"/>
              </a:lnSpc>
              <a:spcAft>
                <a:spcPts val="600"/>
              </a:spcAft>
              <a:buFont typeface="Arial" panose="020B0604020202020204" pitchFamily="34" charset="0"/>
              <a:buChar char="•"/>
            </a:pPr>
            <a:r>
              <a:rPr lang="en-US" sz="1500" spc="50" dirty="0" err="1"/>
              <a:t>Proceso</a:t>
            </a:r>
            <a:r>
              <a:rPr lang="en-US" sz="1500" spc="50" dirty="0"/>
              <a:t> de </a:t>
            </a:r>
            <a:r>
              <a:rPr lang="en-US" sz="1500" spc="50" dirty="0" err="1"/>
              <a:t>Emisión</a:t>
            </a:r>
            <a:r>
              <a:rPr lang="en-US" sz="1500" spc="50" dirty="0"/>
              <a:t> de </a:t>
            </a:r>
            <a:r>
              <a:rPr lang="en-US" sz="1500" spc="50" dirty="0" err="1"/>
              <a:t>Bonos</a:t>
            </a:r>
            <a:r>
              <a:rPr lang="en-US" sz="1500" spc="50" dirty="0"/>
              <a:t> </a:t>
            </a:r>
            <a:r>
              <a:rPr lang="en-US" sz="1500" spc="50" dirty="0" err="1"/>
              <a:t>Empresas</a:t>
            </a:r>
            <a:r>
              <a:rPr lang="en-US" sz="1500" spc="50" dirty="0"/>
              <a:t> </a:t>
            </a:r>
            <a:r>
              <a:rPr lang="en-US" sz="1500" spc="50" dirty="0" err="1"/>
              <a:t>Privadas</a:t>
            </a:r>
            <a:r>
              <a:rPr lang="en-US" sz="1500" spc="50" dirty="0"/>
              <a:t> </a:t>
            </a:r>
            <a:r>
              <a:rPr lang="en-US" sz="1500" spc="50" dirty="0" err="1"/>
              <a:t>en</a:t>
            </a:r>
            <a:r>
              <a:rPr lang="en-US" sz="1500" spc="50" dirty="0"/>
              <a:t> </a:t>
            </a:r>
            <a:r>
              <a:rPr lang="en-US" sz="1500" spc="50" dirty="0" err="1"/>
              <a:t>Reino</a:t>
            </a:r>
            <a:r>
              <a:rPr lang="en-US" sz="1500" spc="50" dirty="0"/>
              <a:t> </a:t>
            </a:r>
            <a:r>
              <a:rPr lang="en-US" sz="1500" spc="50" dirty="0" err="1"/>
              <a:t>Unido</a:t>
            </a:r>
            <a:endParaRPr lang="en-US" sz="1500" spc="50" dirty="0"/>
          </a:p>
          <a:p>
            <a:pPr indent="-270000">
              <a:lnSpc>
                <a:spcPct val="115000"/>
              </a:lnSpc>
              <a:spcAft>
                <a:spcPts val="600"/>
              </a:spcAft>
              <a:buFont typeface="Arial" panose="020B0604020202020204" pitchFamily="34" charset="0"/>
              <a:buChar char="•"/>
            </a:pPr>
            <a:endParaRPr lang="en-US" sz="1500" spc="50" dirty="0"/>
          </a:p>
          <a:p>
            <a:pPr indent="-270000">
              <a:lnSpc>
                <a:spcPct val="115000"/>
              </a:lnSpc>
              <a:spcAft>
                <a:spcPts val="600"/>
              </a:spcAft>
              <a:buFont typeface="Arial" panose="020B0604020202020204" pitchFamily="34" charset="0"/>
              <a:buChar char="•"/>
            </a:pPr>
            <a:r>
              <a:rPr lang="en-US" sz="1500" spc="50" dirty="0" err="1"/>
              <a:t>Riesgos</a:t>
            </a:r>
            <a:r>
              <a:rPr lang="en-US" sz="1500" spc="50" dirty="0"/>
              <a:t> y </a:t>
            </a:r>
            <a:r>
              <a:rPr lang="en-US" sz="1500" spc="50" dirty="0" err="1"/>
              <a:t>Tasas</a:t>
            </a:r>
            <a:r>
              <a:rPr lang="en-US" sz="1500" spc="50" dirty="0"/>
              <a:t> de los </a:t>
            </a:r>
            <a:r>
              <a:rPr lang="en-US" sz="1500" spc="50" dirty="0" err="1"/>
              <a:t>Bonos</a:t>
            </a:r>
            <a:endParaRPr lang="en-US" sz="1500" spc="50" dirty="0"/>
          </a:p>
        </p:txBody>
      </p:sp>
    </p:spTree>
    <p:extLst>
      <p:ext uri="{BB962C8B-B14F-4D97-AF65-F5344CB8AC3E}">
        <p14:creationId xmlns:p14="http://schemas.microsoft.com/office/powerpoint/2010/main" val="4182996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nvGrpSpPr>
            <p:cNvPr id="13" name="Group 12">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1" name="Rectangle 20">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pic>
        <p:nvPicPr>
          <p:cNvPr id="4" name="Imagen 4" descr="Texto&#10;&#10;Descripción generada automáticamente">
            <a:extLst>
              <a:ext uri="{FF2B5EF4-FFF2-40B4-BE49-F238E27FC236}">
                <a16:creationId xmlns:a16="http://schemas.microsoft.com/office/drawing/2014/main" id="{E02C9CF4-4F3E-4147-8F83-B85BBCD705B3}"/>
              </a:ext>
            </a:extLst>
          </p:cNvPr>
          <p:cNvPicPr>
            <a:picLocks noChangeAspect="1"/>
          </p:cNvPicPr>
          <p:nvPr/>
        </p:nvPicPr>
        <p:blipFill rotWithShape="1">
          <a:blip r:embed="rId2">
            <a:alphaModFix/>
          </a:blip>
          <a:srcRect r="1" b="7"/>
          <a:stretch/>
        </p:blipFill>
        <p:spPr>
          <a:xfrm>
            <a:off x="-688" y="-4"/>
            <a:ext cx="12192687" cy="6858000"/>
          </a:xfrm>
          <a:prstGeom prst="rect">
            <a:avLst/>
          </a:prstGeom>
        </p:spPr>
      </p:pic>
      <p:grpSp>
        <p:nvGrpSpPr>
          <p:cNvPr id="23" name="Group 22">
            <a:extLst>
              <a:ext uri="{FF2B5EF4-FFF2-40B4-BE49-F238E27FC236}">
                <a16:creationId xmlns:a16="http://schemas.microsoft.com/office/drawing/2014/main" id="{5697E9DF-ECF5-4EA6-8E3F-160752B889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8101" y="549274"/>
            <a:ext cx="12268203" cy="6308725"/>
            <a:chOff x="-38101" y="549274"/>
            <a:chExt cx="12268203" cy="6308725"/>
          </a:xfrm>
        </p:grpSpPr>
        <p:sp>
          <p:nvSpPr>
            <p:cNvPr id="24" name="Rectangle 23">
              <a:extLst>
                <a:ext uri="{FF2B5EF4-FFF2-40B4-BE49-F238E27FC236}">
                  <a16:creationId xmlns:a16="http://schemas.microsoft.com/office/drawing/2014/main" id="{1DCAAB57-774B-4C3C-B2E2-9BA998704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6096001" y="549274"/>
              <a:ext cx="6096599"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69F6E5-0E1F-4324-B525-E896EE983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00" y="549274"/>
              <a:ext cx="6096598" cy="6308723"/>
            </a:xfrm>
            <a:prstGeom prst="rect">
              <a:avLst/>
            </a:prstGeom>
            <a:gradFill flip="none" rotWithShape="1">
              <a:gsLst>
                <a:gs pos="30000">
                  <a:schemeClr val="bg1">
                    <a:alpha val="60000"/>
                  </a:schemeClr>
                </a:gs>
                <a:gs pos="0">
                  <a:schemeClr val="bg1">
                    <a:alpha val="80000"/>
                  </a:schemeClr>
                </a:gs>
                <a:gs pos="70000">
                  <a:schemeClr val="bg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FDAFA65F-5ED6-4A79-9C73-A1DE583C1A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1" y="1990722"/>
              <a:ext cx="12268200" cy="4867276"/>
              <a:chOff x="3" y="1"/>
              <a:chExt cx="12268200" cy="4867276"/>
            </a:xfrm>
          </p:grpSpPr>
          <p:sp>
            <p:nvSpPr>
              <p:cNvPr id="33" name="Rectangle 32">
                <a:extLst>
                  <a:ext uri="{FF2B5EF4-FFF2-40B4-BE49-F238E27FC236}">
                    <a16:creationId xmlns:a16="http://schemas.microsoft.com/office/drawing/2014/main" id="{ED04940F-1A28-47CA-BC85-5D0FA90768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633687" y="-633138"/>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2264D0-1772-4B5C-A1F5-C00059731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V="1">
                <a:off x="6767787" y="-633683"/>
                <a:ext cx="4866731" cy="6134100"/>
              </a:xfrm>
              <a:prstGeom prst="rect">
                <a:avLst/>
              </a:prstGeom>
              <a:gradFill flip="none" rotWithShape="1">
                <a:gsLst>
                  <a:gs pos="0">
                    <a:schemeClr val="accent3">
                      <a:alpha val="8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6BB5ED-C44B-4E3E-9A5D-18228C0199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38104" y="3091890"/>
              <a:ext cx="9515473" cy="3766109"/>
              <a:chOff x="2676525" y="0"/>
              <a:chExt cx="9515473" cy="3766109"/>
            </a:xfrm>
          </p:grpSpPr>
          <p:sp>
            <p:nvSpPr>
              <p:cNvPr id="31" name="Rectangle 30">
                <a:extLst>
                  <a:ext uri="{FF2B5EF4-FFF2-40B4-BE49-F238E27FC236}">
                    <a16:creationId xmlns:a16="http://schemas.microsoft.com/office/drawing/2014/main" id="{DD5A1916-1815-43F3-8E57-A5AD558BCA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4262"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C758D1E-62C7-4EF3-824F-C2542D216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676525" y="0"/>
                <a:ext cx="4757736" cy="3766109"/>
              </a:xfrm>
              <a:prstGeom prst="rect">
                <a:avLst/>
              </a:prstGeom>
              <a:gradFill flip="none" rotWithShape="1">
                <a:gsLst>
                  <a:gs pos="0">
                    <a:schemeClr val="accent1">
                      <a:alpha val="8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A3AF6C1-825F-437D-BED2-DEF267D06FA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a:off x="2714629" y="3091890"/>
              <a:ext cx="9515473" cy="3766109"/>
              <a:chOff x="0" y="0"/>
              <a:chExt cx="9515473" cy="3766109"/>
            </a:xfrm>
          </p:grpSpPr>
          <p:sp>
            <p:nvSpPr>
              <p:cNvPr id="29" name="Rectangle 28">
                <a:extLst>
                  <a:ext uri="{FF2B5EF4-FFF2-40B4-BE49-F238E27FC236}">
                    <a16:creationId xmlns:a16="http://schemas.microsoft.com/office/drawing/2014/main" id="{0E518F14-B231-4186-ADC0-8339580E8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57737"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5A3C29F-2140-4EC1-B779-7A8D725B7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4757736" cy="3766109"/>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ítulo 1">
            <a:extLst>
              <a:ext uri="{FF2B5EF4-FFF2-40B4-BE49-F238E27FC236}">
                <a16:creationId xmlns:a16="http://schemas.microsoft.com/office/drawing/2014/main" id="{CA2D7659-3108-4EC2-BFF8-8C2F36DDDEF9}"/>
              </a:ext>
            </a:extLst>
          </p:cNvPr>
          <p:cNvSpPr>
            <a:spLocks noGrp="1"/>
          </p:cNvSpPr>
          <p:nvPr>
            <p:ph type="title"/>
          </p:nvPr>
        </p:nvSpPr>
        <p:spPr>
          <a:xfrm>
            <a:off x="-82977" y="5517337"/>
            <a:ext cx="9217026" cy="1210396"/>
          </a:xfrm>
        </p:spPr>
        <p:txBody>
          <a:bodyPr vert="horz" lIns="91440" tIns="45720" rIns="91440" bIns="45720" rtlCol="0" anchor="b">
            <a:noAutofit/>
          </a:bodyPr>
          <a:lstStyle/>
          <a:p>
            <a:pPr algn="ctr"/>
            <a:r>
              <a:rPr lang="en-US" sz="4400" err="1">
                <a:solidFill>
                  <a:srgbClr val="FFFFFF"/>
                </a:solidFill>
              </a:rPr>
              <a:t>Proceso</a:t>
            </a:r>
            <a:r>
              <a:rPr lang="en-US" sz="4400">
                <a:solidFill>
                  <a:srgbClr val="FFFFFF"/>
                </a:solidFill>
              </a:rPr>
              <a:t> de </a:t>
            </a:r>
            <a:r>
              <a:rPr lang="en-US" sz="4400" err="1">
                <a:solidFill>
                  <a:srgbClr val="FFFFFF"/>
                </a:solidFill>
              </a:rPr>
              <a:t>Emisión</a:t>
            </a:r>
            <a:r>
              <a:rPr lang="en-US" sz="4400">
                <a:solidFill>
                  <a:srgbClr val="FFFFFF"/>
                </a:solidFill>
              </a:rPr>
              <a:t> de Bonos </a:t>
            </a:r>
            <a:r>
              <a:rPr lang="en-US" sz="4400" err="1">
                <a:solidFill>
                  <a:srgbClr val="FFFFFF"/>
                </a:solidFill>
              </a:rPr>
              <a:t>Empresas</a:t>
            </a:r>
            <a:r>
              <a:rPr lang="en-US" sz="4400">
                <a:solidFill>
                  <a:srgbClr val="FFFFFF"/>
                </a:solidFill>
              </a:rPr>
              <a:t> Privadas </a:t>
            </a:r>
            <a:r>
              <a:rPr lang="en-US" sz="4400" err="1">
                <a:solidFill>
                  <a:srgbClr val="FFFFFF"/>
                </a:solidFill>
              </a:rPr>
              <a:t>en</a:t>
            </a:r>
            <a:r>
              <a:rPr lang="en-US" sz="4400">
                <a:solidFill>
                  <a:srgbClr val="FFFFFF"/>
                </a:solidFill>
              </a:rPr>
              <a:t> Honduras</a:t>
            </a:r>
          </a:p>
        </p:txBody>
      </p:sp>
    </p:spTree>
    <p:extLst>
      <p:ext uri="{BB962C8B-B14F-4D97-AF65-F5344CB8AC3E}">
        <p14:creationId xmlns:p14="http://schemas.microsoft.com/office/powerpoint/2010/main" val="2626361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37F6730-8F76-4239-8CBA-B914B02A7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F007FBF4-4B89-4AE1-955F-071EF00F9B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68B9882E-119A-40EB-84F9-597469A5DD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8DBDEE55-09BD-4DA8-8701-E4CA98BABA2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F00923E-9D72-4A0E-9F4B-9434FF5DFC5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C1F48387-6E8C-4241-AB6C-A5B60A714CAE}"/>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BD19383F-3752-462E-AC8F-6BE570F950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14D01CAA-04BC-4A82-A43A-4F5FB273F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D551CBD5-99DC-4E2E-841D-10446CB44D9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9094599C-EEC6-41EB-B1C5-CC6875162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2F315DC4-0D9F-48E8-A2A1-AC40E6095C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9AF94D83-376D-415E-9249-407F4EEEB62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360A8458-D6B6-45BF-912C-2B2EBCBF0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6858000"/>
          </a:xfrm>
          <a:prstGeom prst="rect">
            <a:avLst/>
          </a:prstGeom>
          <a:gradFill flip="none" rotWithShape="1">
            <a:gsLst>
              <a:gs pos="100000">
                <a:schemeClr val="bg2">
                  <a:alpha val="60000"/>
                </a:schemeClr>
              </a:gs>
              <a:gs pos="0">
                <a:schemeClr val="bg2">
                  <a:alpha val="40000"/>
                </a:schemeClr>
              </a:gs>
            </a:gsLst>
            <a:lin ang="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ítulo 1">
            <a:extLst>
              <a:ext uri="{FF2B5EF4-FFF2-40B4-BE49-F238E27FC236}">
                <a16:creationId xmlns:a16="http://schemas.microsoft.com/office/drawing/2014/main" id="{2CCB03C7-5CCA-42CB-8C93-E6A1E80243D4}"/>
              </a:ext>
            </a:extLst>
          </p:cNvPr>
          <p:cNvSpPr>
            <a:spLocks noGrp="1"/>
          </p:cNvSpPr>
          <p:nvPr>
            <p:ph type="title"/>
          </p:nvPr>
        </p:nvSpPr>
        <p:spPr>
          <a:xfrm>
            <a:off x="540000" y="540000"/>
            <a:ext cx="4500561" cy="5912725"/>
          </a:xfrm>
        </p:spPr>
        <p:txBody>
          <a:bodyPr anchor="t">
            <a:normAutofit/>
          </a:bodyPr>
          <a:lstStyle/>
          <a:p>
            <a:r>
              <a:rPr lang="es-HN" sz="4700"/>
              <a:t>Registro del Emisor en Registro Público del Mercado de Valores y a la Bolsa Centroamericana de Valores</a:t>
            </a:r>
            <a:endParaRPr lang="es-ES" sz="4700"/>
          </a:p>
        </p:txBody>
      </p:sp>
      <p:sp>
        <p:nvSpPr>
          <p:cNvPr id="3" name="Marcador de contenido 2">
            <a:extLst>
              <a:ext uri="{FF2B5EF4-FFF2-40B4-BE49-F238E27FC236}">
                <a16:creationId xmlns:a16="http://schemas.microsoft.com/office/drawing/2014/main" id="{4C0BF1E4-018D-43BC-9848-6A3439741E0F}"/>
              </a:ext>
            </a:extLst>
          </p:cNvPr>
          <p:cNvSpPr>
            <a:spLocks noGrp="1"/>
          </p:cNvSpPr>
          <p:nvPr>
            <p:ph idx="1"/>
          </p:nvPr>
        </p:nvSpPr>
        <p:spPr>
          <a:xfrm>
            <a:off x="5232400" y="545125"/>
            <a:ext cx="6408738" cy="5755222"/>
          </a:xfrm>
        </p:spPr>
        <p:txBody>
          <a:bodyPr vert="horz" lIns="91440" tIns="45720" rIns="91440" bIns="45720" rtlCol="0" anchor="t">
            <a:normAutofit/>
          </a:bodyPr>
          <a:lstStyle/>
          <a:p>
            <a:pPr marL="0" indent="0">
              <a:lnSpc>
                <a:spcPct val="115000"/>
              </a:lnSpc>
              <a:buNone/>
            </a:pPr>
            <a:r>
              <a:rPr lang="es-HN" sz="1500">
                <a:ea typeface="+mn-lt"/>
                <a:cs typeface="+mn-lt"/>
              </a:rPr>
              <a:t>Para que una empresa que desee realizar una oferta pública de bonos en Honduras debe de estar inscrita en el Registro Público del Mercado de Valores (RPMV).</a:t>
            </a:r>
            <a:endParaRPr lang="es-ES" sz="1500"/>
          </a:p>
          <a:p>
            <a:pPr marL="0" indent="0">
              <a:lnSpc>
                <a:spcPct val="115000"/>
              </a:lnSpc>
              <a:buNone/>
            </a:pPr>
            <a:r>
              <a:rPr lang="es-HN" sz="1500">
                <a:ea typeface="+mn-lt"/>
                <a:cs typeface="+mn-lt"/>
              </a:rPr>
              <a:t>El artículo 11 de la Ley del Mercado de Valores establece que el Registro Público del Mercado de Valores estará a cargo de la Comisión Nacional de Bancos y Seguros y en este registro se inscribirán:</a:t>
            </a:r>
            <a:br>
              <a:rPr lang="es-HN" sz="1500">
                <a:ea typeface="+mn-lt"/>
                <a:cs typeface="+mn-lt"/>
              </a:rPr>
            </a:br>
            <a:endParaRPr lang="es-ES" sz="1500"/>
          </a:p>
          <a:p>
            <a:pPr marL="449580" lvl="1" indent="0">
              <a:lnSpc>
                <a:spcPct val="115000"/>
              </a:lnSpc>
              <a:buNone/>
            </a:pPr>
            <a:r>
              <a:rPr lang="es-HN" sz="1500">
                <a:ea typeface="+mn-lt"/>
                <a:cs typeface="+mn-lt"/>
              </a:rPr>
              <a:t>-       Los emisores de valores de oferta pública.</a:t>
            </a:r>
            <a:endParaRPr lang="es-ES" sz="1500"/>
          </a:p>
          <a:p>
            <a:pPr marL="449580" lvl="1" indent="0">
              <a:lnSpc>
                <a:spcPct val="115000"/>
              </a:lnSpc>
              <a:buNone/>
            </a:pPr>
            <a:r>
              <a:rPr lang="es-HN" sz="1500">
                <a:ea typeface="+mn-lt"/>
                <a:cs typeface="+mn-lt"/>
              </a:rPr>
              <a:t>-       Los valores que sean objeto de oferta pública.</a:t>
            </a:r>
            <a:endParaRPr lang="es-ES" sz="1500"/>
          </a:p>
          <a:p>
            <a:pPr marL="449580" lvl="1" indent="0">
              <a:lnSpc>
                <a:spcPct val="115000"/>
              </a:lnSpc>
              <a:buNone/>
            </a:pPr>
            <a:r>
              <a:rPr lang="es-HN" sz="1500">
                <a:ea typeface="+mn-lt"/>
                <a:cs typeface="+mn-lt"/>
              </a:rPr>
              <a:t>-       Los prospectos de emisión.</a:t>
            </a:r>
            <a:endParaRPr lang="es-ES" sz="1500"/>
          </a:p>
          <a:p>
            <a:pPr marL="449580" lvl="1" indent="0">
              <a:lnSpc>
                <a:spcPct val="115000"/>
              </a:lnSpc>
              <a:buNone/>
            </a:pPr>
            <a:r>
              <a:rPr lang="es-HN" sz="1500">
                <a:ea typeface="+mn-lt"/>
                <a:cs typeface="+mn-lt"/>
              </a:rPr>
              <a:t>-       Las sociedades calificadoras de riesgos.</a:t>
            </a:r>
            <a:endParaRPr lang="es-ES" sz="1500"/>
          </a:p>
          <a:p>
            <a:pPr marL="449580" lvl="1" indent="0">
              <a:lnSpc>
                <a:spcPct val="115000"/>
              </a:lnSpc>
              <a:buNone/>
            </a:pPr>
            <a:r>
              <a:rPr lang="es-HN" sz="1500">
                <a:ea typeface="+mn-lt"/>
                <a:cs typeface="+mn-lt"/>
              </a:rPr>
              <a:t>-       Los presidentes, directores, gerentes, administradores y liquidadores de las entidades de mercado de valores sujetas a la supervisión de la comisión.</a:t>
            </a:r>
            <a:endParaRPr lang="es-ES" sz="1500"/>
          </a:p>
          <a:p>
            <a:pPr marL="449580" lvl="1" indent="0">
              <a:lnSpc>
                <a:spcPct val="115000"/>
              </a:lnSpc>
              <a:buNone/>
            </a:pPr>
            <a:r>
              <a:rPr lang="es-HN" sz="1500">
                <a:ea typeface="+mn-lt"/>
                <a:cs typeface="+mn-lt"/>
              </a:rPr>
              <a:t>-       Los auditores externos de las personas jurídicas sujetas a la ley del mercado de valores.</a:t>
            </a:r>
            <a:endParaRPr lang="es-ES" sz="1500"/>
          </a:p>
        </p:txBody>
      </p:sp>
    </p:spTree>
    <p:extLst>
      <p:ext uri="{BB962C8B-B14F-4D97-AF65-F5344CB8AC3E}">
        <p14:creationId xmlns:p14="http://schemas.microsoft.com/office/powerpoint/2010/main" val="110242368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C5F6FB9-3A06-4FF2-B7CA-DAFFCD192A25}"/>
              </a:ext>
            </a:extLst>
          </p:cNvPr>
          <p:cNvSpPr>
            <a:spLocks noGrp="1"/>
          </p:cNvSpPr>
          <p:nvPr>
            <p:ph idx="1"/>
          </p:nvPr>
        </p:nvSpPr>
        <p:spPr>
          <a:xfrm>
            <a:off x="341217" y="168344"/>
            <a:ext cx="11101136" cy="3779837"/>
          </a:xfrm>
        </p:spPr>
        <p:txBody>
          <a:bodyPr vert="horz" lIns="91440" tIns="45720" rIns="91440" bIns="45720" rtlCol="0" anchor="t">
            <a:noAutofit/>
          </a:bodyPr>
          <a:lstStyle/>
          <a:p>
            <a:pPr marL="0" indent="0" algn="just">
              <a:buNone/>
            </a:pPr>
            <a:r>
              <a:rPr lang="es-HN" sz="1500">
                <a:ea typeface="+mn-lt"/>
                <a:cs typeface="+mn-lt"/>
              </a:rPr>
              <a:t>Por lo tanto, el primer paso a completar es la respectiva inscripción en el RPMV. Para ello, la empresa que desee realizar la emisión de bonos deberá elaborar una solicitud a la Superintendencia de Valores y Otras Instituciones que, según el artículo 18 de la Ley del Mercado de Valores, deberá de acompañarse de la siguiente documentación.</a:t>
            </a:r>
            <a:endParaRPr lang="es-ES" sz="1500"/>
          </a:p>
          <a:p>
            <a:pPr marL="0" indent="0" algn="just">
              <a:buNone/>
            </a:pPr>
            <a:r>
              <a:rPr lang="es-HN" sz="1500">
                <a:ea typeface="+mn-lt"/>
                <a:cs typeface="+mn-lt"/>
              </a:rPr>
              <a:t>-       Tarjeta de registro.</a:t>
            </a:r>
            <a:endParaRPr lang="es-ES" sz="1500"/>
          </a:p>
          <a:p>
            <a:pPr marL="0" indent="0" algn="just">
              <a:buNone/>
            </a:pPr>
            <a:r>
              <a:rPr lang="es-HN" sz="1500">
                <a:ea typeface="+mn-lt"/>
                <a:cs typeface="+mn-lt"/>
              </a:rPr>
              <a:t>-       Compromiso de actualización de la información.</a:t>
            </a:r>
            <a:endParaRPr lang="es-ES" sz="1500"/>
          </a:p>
          <a:p>
            <a:pPr marL="0" indent="0" algn="just">
              <a:buNone/>
            </a:pPr>
            <a:r>
              <a:rPr lang="es-HN" sz="1500">
                <a:ea typeface="+mn-lt"/>
                <a:cs typeface="+mn-lt"/>
              </a:rPr>
              <a:t>-       Solicitud de registro de firmas.</a:t>
            </a:r>
            <a:endParaRPr lang="es-ES" sz="1500"/>
          </a:p>
          <a:p>
            <a:pPr marL="0" indent="0" algn="just">
              <a:buNone/>
            </a:pPr>
            <a:r>
              <a:rPr lang="es-HN" sz="1500">
                <a:ea typeface="+mn-lt"/>
                <a:cs typeface="+mn-lt"/>
              </a:rPr>
              <a:t>-       Carta del representante legal sobre la veracidad de la información presentada a la Comisión.</a:t>
            </a:r>
            <a:endParaRPr lang="es-ES" sz="1500"/>
          </a:p>
          <a:p>
            <a:pPr marL="0" indent="0" algn="just">
              <a:buNone/>
            </a:pPr>
            <a:r>
              <a:rPr lang="es-HN" sz="1500">
                <a:ea typeface="+mn-lt"/>
                <a:cs typeface="+mn-lt"/>
              </a:rPr>
              <a:t>-       Fotocopia del Registro Tributario Nacional.</a:t>
            </a:r>
            <a:endParaRPr lang="es-ES" sz="1500"/>
          </a:p>
          <a:p>
            <a:pPr marL="0" indent="0" algn="just">
              <a:buNone/>
            </a:pPr>
            <a:r>
              <a:rPr lang="es-HN" sz="1500">
                <a:ea typeface="+mn-lt"/>
                <a:cs typeface="+mn-lt"/>
              </a:rPr>
              <a:t>-       Ultima Memoria Anual.</a:t>
            </a:r>
            <a:endParaRPr lang="es-ES" sz="1500"/>
          </a:p>
          <a:p>
            <a:pPr marL="0" indent="0" algn="just">
              <a:buNone/>
            </a:pPr>
            <a:r>
              <a:rPr lang="es-HN" sz="1500">
                <a:ea typeface="+mn-lt"/>
                <a:cs typeface="+mn-lt"/>
              </a:rPr>
              <a:t>-       Declaración Jurada sobre Juicios Pendientes.</a:t>
            </a:r>
            <a:endParaRPr lang="es-ES" sz="1500"/>
          </a:p>
          <a:p>
            <a:pPr marL="0" indent="0" algn="just">
              <a:buNone/>
            </a:pPr>
            <a:r>
              <a:rPr lang="es-HN" sz="1500">
                <a:ea typeface="+mn-lt"/>
                <a:cs typeface="+mn-lt"/>
              </a:rPr>
              <a:t>Adicionalmente, se estará anexando al expediente en CNBS los siguientes documentos:</a:t>
            </a:r>
            <a:endParaRPr lang="es-ES" sz="1500"/>
          </a:p>
          <a:p>
            <a:pPr marL="0" indent="0" algn="just">
              <a:buNone/>
            </a:pPr>
            <a:r>
              <a:rPr lang="es-HN" sz="1500">
                <a:ea typeface="+mn-lt"/>
                <a:cs typeface="+mn-lt"/>
              </a:rPr>
              <a:t>-       Escritura y estatutos</a:t>
            </a:r>
            <a:endParaRPr lang="es-ES" sz="1500"/>
          </a:p>
          <a:p>
            <a:pPr marL="0" indent="0" algn="just">
              <a:buNone/>
            </a:pPr>
            <a:r>
              <a:rPr lang="es-HN" sz="1500">
                <a:ea typeface="+mn-lt"/>
                <a:cs typeface="+mn-lt"/>
              </a:rPr>
              <a:t>-       Representantes legales</a:t>
            </a:r>
            <a:endParaRPr lang="es-ES" sz="1500"/>
          </a:p>
          <a:p>
            <a:pPr marL="0" indent="0" algn="just">
              <a:buNone/>
            </a:pPr>
            <a:r>
              <a:rPr lang="es-HN" sz="1500">
                <a:ea typeface="+mn-lt"/>
                <a:cs typeface="+mn-lt"/>
              </a:rPr>
              <a:t>-       Lista de funcionarios administrativos</a:t>
            </a:r>
            <a:endParaRPr lang="es-ES" sz="1500"/>
          </a:p>
          <a:p>
            <a:pPr marL="0" indent="0" algn="just">
              <a:buNone/>
            </a:pPr>
            <a:r>
              <a:rPr lang="es-HN" sz="1500">
                <a:ea typeface="+mn-lt"/>
                <a:cs typeface="+mn-lt"/>
              </a:rPr>
              <a:t>-       Lista de directores</a:t>
            </a:r>
            <a:endParaRPr lang="es-ES" sz="1500"/>
          </a:p>
          <a:p>
            <a:pPr marL="0" indent="0">
              <a:buNone/>
            </a:pPr>
            <a:r>
              <a:rPr lang="es-HN" sz="1500">
                <a:ea typeface="+mn-lt"/>
                <a:cs typeface="+mn-lt"/>
              </a:rPr>
              <a:t>-       Estados financieros auditados (3 años) e internos (trimestralmente anterior a la solicitud).</a:t>
            </a:r>
            <a:endParaRPr lang="es-ES" sz="1500"/>
          </a:p>
        </p:txBody>
      </p:sp>
    </p:spTree>
    <p:extLst>
      <p:ext uri="{BB962C8B-B14F-4D97-AF65-F5344CB8AC3E}">
        <p14:creationId xmlns:p14="http://schemas.microsoft.com/office/powerpoint/2010/main" val="3660516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GlowVTI">
  <a:themeElements>
    <a:clrScheme name="AnalogousFromDarkSeedLeftStep">
      <a:dk1>
        <a:srgbClr val="000000"/>
      </a:dk1>
      <a:lt1>
        <a:srgbClr val="FFFFFF"/>
      </a:lt1>
      <a:dk2>
        <a:srgbClr val="1A212E"/>
      </a:dk2>
      <a:lt2>
        <a:srgbClr val="F2F3F0"/>
      </a:lt2>
      <a:accent1>
        <a:srgbClr val="864DC3"/>
      </a:accent1>
      <a:accent2>
        <a:srgbClr val="483FB3"/>
      </a:accent2>
      <a:accent3>
        <a:srgbClr val="4D76C3"/>
      </a:accent3>
      <a:accent4>
        <a:srgbClr val="3B95B1"/>
      </a:accent4>
      <a:accent5>
        <a:srgbClr val="4BBFAB"/>
      </a:accent5>
      <a:accent6>
        <a:srgbClr val="3BB16B"/>
      </a:accent6>
      <a:hlink>
        <a:srgbClr val="339A99"/>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5300</Words>
  <Application>Microsoft Macintosh PowerPoint</Application>
  <PresentationFormat>Widescreen</PresentationFormat>
  <Paragraphs>239</Paragraphs>
  <Slides>47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Avenir Next LT Pro</vt:lpstr>
      <vt:lpstr>Bell MT</vt:lpstr>
      <vt:lpstr>Calibri</vt:lpstr>
      <vt:lpstr>Times New Roman</vt:lpstr>
      <vt:lpstr>GlowVTI</vt:lpstr>
      <vt:lpstr>Proceso de emisión de bonos de empresas privadas en Honduras frente a otros países</vt:lpstr>
      <vt:lpstr>Grupo :1 Integrantes</vt:lpstr>
      <vt:lpstr>Introducción</vt:lpstr>
      <vt:lpstr>Objetivo General</vt:lpstr>
      <vt:lpstr>Objetivos específicos</vt:lpstr>
      <vt:lpstr>PowerPoint Presentation</vt:lpstr>
      <vt:lpstr>Proceso de Emisión de Bonos Empresas Privadas en Honduras</vt:lpstr>
      <vt:lpstr>Registro del Emisor en Registro Público del Mercado de Valores y a la Bolsa Centroamericana de Valores</vt:lpstr>
      <vt:lpstr>PowerPoint Presentation</vt:lpstr>
      <vt:lpstr>PowerPoint Presentation</vt:lpstr>
      <vt:lpstr>PowerPoint Presentation</vt:lpstr>
      <vt:lpstr>PowerPoint Presentation</vt:lpstr>
      <vt:lpstr>Proceso de Inscripción de la Emisión</vt:lpstr>
      <vt:lpstr>PowerPoint Presentation</vt:lpstr>
      <vt:lpstr>PowerPoint Presentation</vt:lpstr>
      <vt:lpstr>PowerPoint Presentation</vt:lpstr>
      <vt:lpstr>Proceso de Emisión de Bonos Empresas Privadas en Chile</vt:lpstr>
      <vt:lpstr>Selección del asesor financiero/diseño del instrumento</vt:lpstr>
      <vt:lpstr>Contrato de emisión</vt:lpstr>
      <vt:lpstr>Clasificación de riesgo del instrumento</vt:lpstr>
      <vt:lpstr>Clasificación final del instrumento</vt:lpstr>
      <vt:lpstr>Inscripción en la Comisión para el Mercado Financiero (CMF)</vt:lpstr>
      <vt:lpstr>Colocación</vt:lpstr>
      <vt:lpstr>Proceso de Emisión de Bonos Empresas Privadas en Reino Unido</vt:lpstr>
      <vt:lpstr>Estructura de la emisión de bonos:</vt:lpstr>
      <vt:lpstr>Calendario de una emisión de bonos:</vt:lpstr>
      <vt:lpstr>Etapa 1 Pre-Lanzamiento:</vt:lpstr>
      <vt:lpstr>Estructuración de la emisión</vt:lpstr>
      <vt:lpstr>Nombramiento de las partes</vt:lpstr>
      <vt:lpstr>Rol de los abogados</vt:lpstr>
      <vt:lpstr>Documentos solicitados</vt:lpstr>
      <vt:lpstr>PowerPoint Presentation</vt:lpstr>
      <vt:lpstr>Debida Diligencia</vt:lpstr>
      <vt:lpstr>Etapa 2: lanzamiento</vt:lpstr>
      <vt:lpstr>Fecha de lanzamiento</vt:lpstr>
      <vt:lpstr>Etapa 3: Emisión - Firma y Cierre</vt:lpstr>
      <vt:lpstr>Antes de firmar</vt:lpstr>
      <vt:lpstr>Firma</vt:lpstr>
      <vt:lpstr>Cierre</vt:lpstr>
      <vt:lpstr>Etapa 4 Post-Lanzamiento</vt:lpstr>
      <vt:lpstr>PowerPoint Presentation</vt:lpstr>
      <vt:lpstr>PowerPoint Presentation</vt:lpstr>
      <vt:lpstr>Vida de los bonos una vez emitidos</vt:lpstr>
      <vt:lpstr>Riesgos y Tasas de los Bonos</vt:lpstr>
      <vt:lpstr>CONCLUSIONES</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Marcello Montes de Oca</cp:lastModifiedBy>
  <cp:revision>6</cp:revision>
  <dcterms:created xsi:type="dcterms:W3CDTF">2022-02-28T10:02:59Z</dcterms:created>
  <dcterms:modified xsi:type="dcterms:W3CDTF">2022-03-12T04:59:49Z</dcterms:modified>
</cp:coreProperties>
</file>